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7" r:id="rId1"/>
  </p:sldMasterIdLst>
  <p:notesMasterIdLst>
    <p:notesMasterId r:id="rId25"/>
  </p:notesMasterIdLst>
  <p:sldIdLst>
    <p:sldId id="256" r:id="rId2"/>
    <p:sldId id="257" r:id="rId3"/>
    <p:sldId id="270" r:id="rId4"/>
    <p:sldId id="266" r:id="rId5"/>
    <p:sldId id="259" r:id="rId6"/>
    <p:sldId id="260" r:id="rId7"/>
    <p:sldId id="263" r:id="rId8"/>
    <p:sldId id="267" r:id="rId9"/>
    <p:sldId id="272" r:id="rId10"/>
    <p:sldId id="273" r:id="rId11"/>
    <p:sldId id="274" r:id="rId12"/>
    <p:sldId id="275" r:id="rId13"/>
    <p:sldId id="276" r:id="rId14"/>
    <p:sldId id="277" r:id="rId15"/>
    <p:sldId id="280" r:id="rId16"/>
    <p:sldId id="281" r:id="rId17"/>
    <p:sldId id="282" r:id="rId18"/>
    <p:sldId id="283" r:id="rId19"/>
    <p:sldId id="284" r:id="rId20"/>
    <p:sldId id="261" r:id="rId21"/>
    <p:sldId id="268" r:id="rId22"/>
    <p:sldId id="269"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5256" autoAdjust="0"/>
  </p:normalViewPr>
  <p:slideViewPr>
    <p:cSldViewPr snapToGrid="0">
      <p:cViewPr varScale="1">
        <p:scale>
          <a:sx n="74" d="100"/>
          <a:sy n="74" d="100"/>
        </p:scale>
        <p:origin x="37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79028-7F73-4B85-A37A-9DD85DCDFB26}" type="datetimeFigureOut">
              <a:rPr lang="en-US" smtClean="0"/>
              <a:t>9/11/2022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50096-B3B9-41E7-90C3-A9B86CCD10C3}" type="slidenum">
              <a:rPr lang="en-US" smtClean="0"/>
              <a:t>‹#›</a:t>
            </a:fld>
            <a:endParaRPr lang="en-US" dirty="0"/>
          </a:p>
        </p:txBody>
      </p:sp>
    </p:spTree>
    <p:extLst>
      <p:ext uri="{BB962C8B-B14F-4D97-AF65-F5344CB8AC3E}">
        <p14:creationId xmlns:p14="http://schemas.microsoft.com/office/powerpoint/2010/main" val="3996597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40" y="2410967"/>
            <a:ext cx="10587547" cy="203606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09440" y="4854248"/>
            <a:ext cx="10587547" cy="1018033"/>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8D3F2D-7E17-4417-B832-FD59B061E5EC}" type="datetime1">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970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40FE58C-E14E-4A24-A891-EB042FB11B0E}" type="datetime1">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385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5BBA0C-1181-4C62-A9BA-5EEBF1BF1E6F}" type="datetime1">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022209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5BBA0C-1181-4C62-A9BA-5EEBF1BF1E6F}" type="datetime1">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75110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05833" y="374901"/>
            <a:ext cx="10994760" cy="1018033"/>
          </a:xfrm>
        </p:spPr>
        <p:txBody>
          <a:bodyPr>
            <a:normAutofit/>
          </a:bodyPr>
          <a:lstStyle>
            <a:lvl1pPr algn="r">
              <a:defRPr sz="4800" baseline="0">
                <a:solidFill>
                  <a:schemeClr val="bg2"/>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802227" y="1800147"/>
            <a:ext cx="11198367" cy="4682953"/>
          </a:xfrm>
        </p:spPr>
        <p:txBody>
          <a:bodyPr/>
          <a:lstStyle>
            <a:lvl1pPr algn="l">
              <a:defRPr sz="3733">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BBA0C-1181-4C62-A9BA-5EEBF1BF1E6F}" type="datetime1">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8498967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56328" y="374901"/>
            <a:ext cx="8144265" cy="967132"/>
          </a:xfrm>
        </p:spPr>
        <p:txBody>
          <a:bodyPr>
            <a:normAutofit/>
          </a:bodyPr>
          <a:lstStyle>
            <a:lvl1pPr algn="l">
              <a:defRPr sz="4800">
                <a:solidFill>
                  <a:schemeClr val="tx2">
                    <a:lumMod val="5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856326" y="1596541"/>
            <a:ext cx="8144265" cy="4681415"/>
          </a:xfrm>
        </p:spPr>
        <p:txBody>
          <a:bodyPr/>
          <a:lstStyle>
            <a:lvl1pPr algn="l">
              <a:defRPr sz="3733">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BBA0C-1181-4C62-A9BA-5EEBF1BF1E6F}" type="datetime1">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865186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B92647-9DC8-45D1-9A19-01B320D2C17C}" type="datetime1">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352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5BBA0C-1181-4C62-A9BA-5EEBF1BF1E6F}" type="datetime1">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365106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33" y="374901"/>
            <a:ext cx="10994760" cy="1018033"/>
          </a:xfrm>
        </p:spPr>
        <p:txBody>
          <a:bodyPr>
            <a:normAutofit/>
          </a:bodyPr>
          <a:lstStyle>
            <a:lvl1pPr algn="r">
              <a:defRPr sz="4800" baseline="0">
                <a:solidFill>
                  <a:schemeClr val="bg2"/>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207360"/>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837223"/>
            <a:ext cx="5386917" cy="3035059"/>
          </a:xfrm>
        </p:spPr>
        <p:txBody>
          <a:bodyPr/>
          <a:lstStyle>
            <a:lvl1pPr algn="l">
              <a:defRPr sz="3200">
                <a:solidFill>
                  <a:schemeClr val="tx1">
                    <a:lumMod val="75000"/>
                    <a:lumOff val="25000"/>
                  </a:schemeClr>
                </a:solidFill>
              </a:defRPr>
            </a:lvl1pPr>
            <a:lvl2pPr algn="l">
              <a:defRPr sz="2667">
                <a:solidFill>
                  <a:schemeClr val="tx1">
                    <a:lumMod val="75000"/>
                    <a:lumOff val="25000"/>
                  </a:schemeClr>
                </a:solidFill>
              </a:defRPr>
            </a:lvl2pPr>
            <a:lvl3pPr algn="l">
              <a:defRPr sz="2400">
                <a:solidFill>
                  <a:schemeClr val="tx1">
                    <a:lumMod val="75000"/>
                    <a:lumOff val="25000"/>
                  </a:schemeClr>
                </a:solidFill>
              </a:defRPr>
            </a:lvl3pPr>
            <a:lvl4pPr algn="l">
              <a:defRPr sz="2133">
                <a:solidFill>
                  <a:schemeClr val="tx1">
                    <a:lumMod val="75000"/>
                    <a:lumOff val="25000"/>
                  </a:schemeClr>
                </a:solidFill>
              </a:defRPr>
            </a:lvl4pPr>
            <a:lvl5pPr algn="l">
              <a:defRPr sz="2133">
                <a:solidFill>
                  <a:schemeClr val="tx1">
                    <a:lumMod val="75000"/>
                    <a:lumOff val="25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207360"/>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837223"/>
            <a:ext cx="5389033" cy="3035059"/>
          </a:xfrm>
        </p:spPr>
        <p:txBody>
          <a:bodyPr/>
          <a:lstStyle>
            <a:lvl1pPr algn="l">
              <a:defRPr sz="3200">
                <a:solidFill>
                  <a:schemeClr val="tx1">
                    <a:lumMod val="75000"/>
                    <a:lumOff val="25000"/>
                  </a:schemeClr>
                </a:solidFill>
              </a:defRPr>
            </a:lvl1pPr>
            <a:lvl2pPr algn="l">
              <a:defRPr sz="2667">
                <a:solidFill>
                  <a:schemeClr val="tx1">
                    <a:lumMod val="75000"/>
                    <a:lumOff val="25000"/>
                  </a:schemeClr>
                </a:solidFill>
              </a:defRPr>
            </a:lvl2pPr>
            <a:lvl3pPr algn="l">
              <a:defRPr sz="2400">
                <a:solidFill>
                  <a:schemeClr val="tx1">
                    <a:lumMod val="75000"/>
                    <a:lumOff val="25000"/>
                  </a:schemeClr>
                </a:solidFill>
              </a:defRPr>
            </a:lvl3pPr>
            <a:lvl4pPr algn="l">
              <a:defRPr sz="2133">
                <a:solidFill>
                  <a:schemeClr val="tx1">
                    <a:lumMod val="75000"/>
                    <a:lumOff val="25000"/>
                  </a:schemeClr>
                </a:solidFill>
              </a:defRPr>
            </a:lvl4pPr>
            <a:lvl5pPr algn="l">
              <a:defRPr sz="2133">
                <a:solidFill>
                  <a:schemeClr val="tx1">
                    <a:lumMod val="75000"/>
                    <a:lumOff val="25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5BBA0C-1181-4C62-A9BA-5EEBF1BF1E6F}" type="datetime1">
              <a:rPr lang="en-US" smtClean="0"/>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419905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B82F5F-A0F3-46B0-A7EF-6E91207017AE}" type="datetime1">
              <a:rPr lang="en-US" smtClean="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2887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1BDDB-1087-45AF-AE22-130F03B98169}" type="datetime1">
              <a:rPr lang="en-US" smtClean="0"/>
              <a:t>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620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D5BBA0C-1181-4C62-A9BA-5EEBF1BF1E6F}" type="datetime1">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262086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D5BBA0C-1181-4C62-A9BA-5EEBF1BF1E6F}" type="datetime1">
              <a:rPr lang="en-US" smtClean="0"/>
              <a:t>9/11/2022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a16="http://schemas.microsoft.com/office/drawing/2014/main" xmlns=""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960244045"/>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DD2C91-EB6B-4E5D-A556-8EE7C99E33AC}"/>
              </a:ext>
            </a:extLst>
          </p:cNvPr>
          <p:cNvSpPr>
            <a:spLocks noGrp="1"/>
          </p:cNvSpPr>
          <p:nvPr>
            <p:ph type="ctrTitle"/>
          </p:nvPr>
        </p:nvSpPr>
        <p:spPr>
          <a:xfrm>
            <a:off x="0" y="2584212"/>
            <a:ext cx="12192000" cy="515646"/>
          </a:xfr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p:spPr>
        <p:txBody>
          <a:bodyPr>
            <a:noAutofit/>
          </a:bodyPr>
          <a:lstStyle/>
          <a:p>
            <a:pPr algn="ctr"/>
            <a:r>
              <a:rPr lang="en-US" sz="3600" dirty="0" err="1"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Uzain’s</a:t>
            </a:r>
            <a:r>
              <a:rPr lang="en-US" sz="360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 Restaurant</a:t>
            </a:r>
            <a:endParaRPr lang="en-US" sz="360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xmlns="" id="{5C5925B9-FC3C-4DAE-AF60-F5FF042D9C0D}"/>
              </a:ext>
            </a:extLst>
          </p:cNvPr>
          <p:cNvSpPr>
            <a:spLocks noGrp="1"/>
          </p:cNvSpPr>
          <p:nvPr>
            <p:ph type="subTitle" idx="1"/>
          </p:nvPr>
        </p:nvSpPr>
        <p:spPr>
          <a:xfrm>
            <a:off x="0" y="3203406"/>
            <a:ext cx="12191999" cy="695949"/>
          </a:xfrm>
          <a:noFill/>
        </p:spPr>
        <p:txBody>
          <a:bodyPr>
            <a:no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Rounded MT Bold" panose="020F0704030504030204" pitchFamily="34" charset="0"/>
              </a:rPr>
              <a:t>Restaurant Management System (Rms)</a:t>
            </a:r>
          </a:p>
        </p:txBody>
      </p:sp>
      <p:sp>
        <p:nvSpPr>
          <p:cNvPr id="4" name="Slide Number Placeholder 3">
            <a:extLst>
              <a:ext uri="{FF2B5EF4-FFF2-40B4-BE49-F238E27FC236}">
                <a16:creationId xmlns:a16="http://schemas.microsoft.com/office/drawing/2014/main" xmlns="" id="{02E120BF-8B58-4B45-940E-414F23FF2695}"/>
              </a:ext>
            </a:extLst>
          </p:cNvPr>
          <p:cNvSpPr>
            <a:spLocks noGrp="1"/>
          </p:cNvSpPr>
          <p:nvPr>
            <p:ph type="sldNum" sz="quarter" idx="12"/>
          </p:nvPr>
        </p:nvSpPr>
        <p:spPr>
          <a:xfrm>
            <a:off x="11770823" y="0"/>
            <a:ext cx="421178" cy="72320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F80DD3A1-05BA-439B-887D-D4E3EE76FFB4}"/>
              </a:ext>
            </a:extLst>
          </p:cNvPr>
          <p:cNvSpPr txBox="1"/>
          <p:nvPr/>
        </p:nvSpPr>
        <p:spPr>
          <a:xfrm>
            <a:off x="1" y="4568972"/>
            <a:ext cx="12192000" cy="461665"/>
          </a:xfrm>
          <a:prstGeom prst="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noFill/>
          </a:ln>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COURSE TITLE: </a:t>
            </a:r>
            <a:r>
              <a:rPr lang="en-US" sz="2400" b="1" dirty="0" smtClean="0">
                <a:latin typeface="Times New Roman" panose="02020603050405020304" pitchFamily="18" charset="0"/>
                <a:cs typeface="Times New Roman" panose="02020603050405020304" pitchFamily="18" charset="0"/>
              </a:rPr>
              <a:t>RDBMS Lab</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D1752D4B-09AB-4F94-9F32-61DBF5BC0A04}"/>
              </a:ext>
            </a:extLst>
          </p:cNvPr>
          <p:cNvSpPr txBox="1"/>
          <p:nvPr/>
        </p:nvSpPr>
        <p:spPr>
          <a:xfrm>
            <a:off x="1" y="3972954"/>
            <a:ext cx="1219199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COURSE CODE: </a:t>
            </a:r>
            <a:r>
              <a:rPr lang="en-US" sz="2400" b="1" dirty="0" smtClean="0">
                <a:latin typeface="Times New Roman" panose="02020603050405020304" pitchFamily="18" charset="0"/>
                <a:cs typeface="Times New Roman" panose="02020603050405020304" pitchFamily="18" charset="0"/>
              </a:rPr>
              <a:t>CSSE-403</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344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DFDCAB3-4D2A-4AE6-90E2-32BEA416819F}"/>
              </a:ext>
            </a:extLst>
          </p:cNvPr>
          <p:cNvSpPr>
            <a:spLocks noGrp="1"/>
          </p:cNvSpPr>
          <p:nvPr>
            <p:ph type="sldNum" sz="quarter" idx="12"/>
          </p:nvPr>
        </p:nvSpPr>
        <p:spPr>
          <a:xfrm>
            <a:off x="11380981" y="0"/>
            <a:ext cx="811019" cy="68995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10</a:t>
            </a:fld>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C67E53DB-8E85-40D1-BB6E-C7EC16D4AD8F}"/>
              </a:ext>
            </a:extLst>
          </p:cNvPr>
          <p:cNvPicPr>
            <a:picLocks noChangeAspect="1"/>
          </p:cNvPicPr>
          <p:nvPr/>
        </p:nvPicPr>
        <p:blipFill>
          <a:blip r:embed="rId2"/>
          <a:stretch>
            <a:fillRect/>
          </a:stretch>
        </p:blipFill>
        <p:spPr>
          <a:xfrm>
            <a:off x="479725" y="2473419"/>
            <a:ext cx="5024454" cy="3488925"/>
          </a:xfrm>
          <a:prstGeom prst="rect">
            <a:avLst/>
          </a:prstGeom>
        </p:spPr>
      </p:pic>
      <p:pic>
        <p:nvPicPr>
          <p:cNvPr id="3" name="Picture 2">
            <a:extLst>
              <a:ext uri="{FF2B5EF4-FFF2-40B4-BE49-F238E27FC236}">
                <a16:creationId xmlns:a16="http://schemas.microsoft.com/office/drawing/2014/main" xmlns="" id="{F76BD0BE-1F28-41AA-9427-C713889047E9}"/>
              </a:ext>
            </a:extLst>
          </p:cNvPr>
          <p:cNvPicPr>
            <a:picLocks noChangeAspect="1"/>
          </p:cNvPicPr>
          <p:nvPr/>
        </p:nvPicPr>
        <p:blipFill>
          <a:blip r:embed="rId3"/>
          <a:stretch>
            <a:fillRect/>
          </a:stretch>
        </p:blipFill>
        <p:spPr>
          <a:xfrm>
            <a:off x="6560598" y="2473419"/>
            <a:ext cx="5151677" cy="3819215"/>
          </a:xfrm>
          <a:prstGeom prst="rect">
            <a:avLst/>
          </a:prstGeom>
        </p:spPr>
      </p:pic>
      <p:sp>
        <p:nvSpPr>
          <p:cNvPr id="6" name="TextBox 5">
            <a:extLst>
              <a:ext uri="{FF2B5EF4-FFF2-40B4-BE49-F238E27FC236}">
                <a16:creationId xmlns:a16="http://schemas.microsoft.com/office/drawing/2014/main" xmlns="" id="{C93E73FD-D927-4E1E-ACBC-E7BE4B016F49}"/>
              </a:ext>
            </a:extLst>
          </p:cNvPr>
          <p:cNvSpPr txBox="1"/>
          <p:nvPr/>
        </p:nvSpPr>
        <p:spPr>
          <a:xfrm>
            <a:off x="66098" y="1383021"/>
            <a:ext cx="4323425"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Login Pages:</a:t>
            </a:r>
          </a:p>
        </p:txBody>
      </p:sp>
      <p:sp>
        <p:nvSpPr>
          <p:cNvPr id="7" name="TextBox 6">
            <a:extLst>
              <a:ext uri="{FF2B5EF4-FFF2-40B4-BE49-F238E27FC236}">
                <a16:creationId xmlns:a16="http://schemas.microsoft.com/office/drawing/2014/main" xmlns="" id="{2B1832F4-6138-4484-B602-BE27186C8612}"/>
              </a:ext>
            </a:extLst>
          </p:cNvPr>
          <p:cNvSpPr txBox="1"/>
          <p:nvPr/>
        </p:nvSpPr>
        <p:spPr>
          <a:xfrm>
            <a:off x="4011012" y="1673301"/>
            <a:ext cx="6906828" cy="461665"/>
          </a:xfrm>
          <a:prstGeom prst="rect">
            <a:avLst/>
          </a:prstGeom>
          <a:noFill/>
        </p:spPr>
        <p:txBody>
          <a:bodyPr wrap="square" rtlCol="0">
            <a:spAutoFit/>
          </a:bodyPr>
          <a:lstStyle/>
          <a:p>
            <a:r>
              <a:rPr lang="en-GB" sz="2400" b="1" dirty="0">
                <a:solidFill>
                  <a:srgbClr val="000000"/>
                </a:solidFill>
                <a:latin typeface="Times New Roman" panose="02020603050405020304" pitchFamily="18" charset="0"/>
                <a:cs typeface="Times New Roman" panose="02020603050405020304" pitchFamily="18" charset="0"/>
              </a:rPr>
              <a:t>Two</a:t>
            </a:r>
            <a:r>
              <a:rPr lang="en-GB" sz="2400" dirty="0">
                <a:solidFill>
                  <a:srgbClr val="000000"/>
                </a:solidFill>
                <a:latin typeface="Times New Roman" panose="02020603050405020304" pitchFamily="18" charset="0"/>
                <a:cs typeface="Times New Roman" panose="02020603050405020304" pitchFamily="18" charset="0"/>
              </a:rPr>
              <a:t> characters login pages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7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CC19999-3D62-4C4B-8551-4419E88E4CCC}"/>
              </a:ext>
            </a:extLst>
          </p:cNvPr>
          <p:cNvSpPr>
            <a:spLocks noGrp="1"/>
          </p:cNvSpPr>
          <p:nvPr>
            <p:ph type="sldNum" sz="quarter" idx="12"/>
          </p:nvPr>
        </p:nvSpPr>
        <p:spPr>
          <a:xfrm>
            <a:off x="11380981" y="-1"/>
            <a:ext cx="811019" cy="80633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74191A31-463B-4A9F-B108-3722F8E206E0}"/>
              </a:ext>
            </a:extLst>
          </p:cNvPr>
          <p:cNvPicPr>
            <a:picLocks noChangeAspect="1"/>
          </p:cNvPicPr>
          <p:nvPr/>
        </p:nvPicPr>
        <p:blipFill>
          <a:blip r:embed="rId2"/>
          <a:stretch>
            <a:fillRect/>
          </a:stretch>
        </p:blipFill>
        <p:spPr>
          <a:xfrm>
            <a:off x="5441521" y="736905"/>
            <a:ext cx="6205790" cy="6121095"/>
          </a:xfrm>
          <a:prstGeom prst="rect">
            <a:avLst/>
          </a:prstGeom>
        </p:spPr>
      </p:pic>
      <p:sp>
        <p:nvSpPr>
          <p:cNvPr id="3" name="TextBox 2">
            <a:extLst>
              <a:ext uri="{FF2B5EF4-FFF2-40B4-BE49-F238E27FC236}">
                <a16:creationId xmlns:a16="http://schemas.microsoft.com/office/drawing/2014/main" xmlns="" id="{3F686FC4-270A-4EC1-80C9-21DD96443248}"/>
              </a:ext>
            </a:extLst>
          </p:cNvPr>
          <p:cNvSpPr txBox="1"/>
          <p:nvPr/>
        </p:nvSpPr>
        <p:spPr>
          <a:xfrm>
            <a:off x="1045461" y="2392979"/>
            <a:ext cx="3022609" cy="32778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GB" dirty="0">
                <a:solidFill>
                  <a:srgbClr val="000000"/>
                </a:solidFill>
                <a:latin typeface="Times New Roman" panose="02020603050405020304" pitchFamily="18" charset="0"/>
              </a:rPr>
              <a:t>Login successfully, The Admin can view the Admin </a:t>
            </a:r>
            <a:r>
              <a:rPr lang="en-GB" b="1" dirty="0">
                <a:solidFill>
                  <a:srgbClr val="000000"/>
                </a:solidFill>
                <a:latin typeface="Times New Roman" panose="02020603050405020304" pitchFamily="18" charset="0"/>
              </a:rPr>
              <a:t>Panel</a:t>
            </a:r>
            <a:r>
              <a:rPr lang="en-GB" dirty="0">
                <a:solidFill>
                  <a:srgbClr val="000000"/>
                </a:solidFill>
                <a:latin typeface="Times New Roman" panose="02020603050405020304" pitchFamily="18" charset="0"/>
              </a:rPr>
              <a:t> of the Restaurant management system.</a:t>
            </a:r>
          </a:p>
          <a:p>
            <a:pPr marL="285750" indent="-285750" algn="just">
              <a:lnSpc>
                <a:spcPct val="150000"/>
              </a:lnSpc>
              <a:buFont typeface="Wingdings" panose="05000000000000000000" pitchFamily="2" charset="2"/>
              <a:buChar char="ü"/>
            </a:pPr>
            <a:r>
              <a:rPr lang="en-GB" dirty="0">
                <a:solidFill>
                  <a:srgbClr val="000000"/>
                </a:solidFill>
                <a:latin typeface="Times New Roman" panose="02020603050405020304" pitchFamily="18" charset="0"/>
              </a:rPr>
              <a:t>An Admin can </a:t>
            </a:r>
            <a:r>
              <a:rPr lang="en-GB" b="1" dirty="0">
                <a:solidFill>
                  <a:srgbClr val="000000"/>
                </a:solidFill>
                <a:latin typeface="Times New Roman" panose="02020603050405020304" pitchFamily="18" charset="0"/>
              </a:rPr>
              <a:t>Add, view, Update, Delete, check </a:t>
            </a:r>
            <a:r>
              <a:rPr lang="en-GB" dirty="0">
                <a:solidFill>
                  <a:srgbClr val="000000"/>
                </a:solidFill>
                <a:latin typeface="Times New Roman" panose="02020603050405020304" pitchFamily="18" charset="0"/>
              </a:rPr>
              <a:t>the information to the system</a:t>
            </a:r>
            <a:endParaRPr lang="en-US" dirty="0"/>
          </a:p>
          <a:p>
            <a:endParaRPr lang="en-US" dirty="0"/>
          </a:p>
        </p:txBody>
      </p:sp>
      <p:sp>
        <p:nvSpPr>
          <p:cNvPr id="6" name="TextBox 5">
            <a:extLst>
              <a:ext uri="{FF2B5EF4-FFF2-40B4-BE49-F238E27FC236}">
                <a16:creationId xmlns:a16="http://schemas.microsoft.com/office/drawing/2014/main" xmlns="" id="{A7B2A2FF-60EA-472B-B05C-923382B509AA}"/>
              </a:ext>
            </a:extLst>
          </p:cNvPr>
          <p:cNvSpPr txBox="1"/>
          <p:nvPr/>
        </p:nvSpPr>
        <p:spPr>
          <a:xfrm>
            <a:off x="1238352" y="1860361"/>
            <a:ext cx="2769833"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Admin-Panel</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6163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7F16667-CD08-44A3-9182-2690B58CBC85}"/>
              </a:ext>
            </a:extLst>
          </p:cNvPr>
          <p:cNvSpPr>
            <a:spLocks noGrp="1"/>
          </p:cNvSpPr>
          <p:nvPr>
            <p:ph type="sldNum" sz="quarter" idx="12"/>
          </p:nvPr>
        </p:nvSpPr>
        <p:spPr>
          <a:xfrm>
            <a:off x="11380981" y="0"/>
            <a:ext cx="811019" cy="665018"/>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A1491488-C892-4556-B7D8-F172D598829A}"/>
              </a:ext>
            </a:extLst>
          </p:cNvPr>
          <p:cNvPicPr>
            <a:picLocks noChangeAspect="1"/>
          </p:cNvPicPr>
          <p:nvPr/>
        </p:nvPicPr>
        <p:blipFill>
          <a:blip r:embed="rId2"/>
          <a:stretch>
            <a:fillRect/>
          </a:stretch>
        </p:blipFill>
        <p:spPr>
          <a:xfrm>
            <a:off x="3115023" y="1515287"/>
            <a:ext cx="9135687" cy="5342713"/>
          </a:xfrm>
          <a:prstGeom prst="rect">
            <a:avLst/>
          </a:prstGeom>
        </p:spPr>
      </p:pic>
      <p:sp>
        <p:nvSpPr>
          <p:cNvPr id="3" name="TextBox 2">
            <a:extLst>
              <a:ext uri="{FF2B5EF4-FFF2-40B4-BE49-F238E27FC236}">
                <a16:creationId xmlns:a16="http://schemas.microsoft.com/office/drawing/2014/main" xmlns="" id="{277F5293-3011-49C1-BAC2-AF69B1D538AF}"/>
              </a:ext>
            </a:extLst>
          </p:cNvPr>
          <p:cNvSpPr txBox="1"/>
          <p:nvPr/>
        </p:nvSpPr>
        <p:spPr>
          <a:xfrm>
            <a:off x="222805" y="1740023"/>
            <a:ext cx="2427998" cy="1569660"/>
          </a:xfrm>
          <a:prstGeom prst="rect">
            <a:avLst/>
          </a:prstGeom>
          <a:noFill/>
        </p:spPr>
        <p:txBody>
          <a:bodyPr wrap="square" rtlCol="0">
            <a:spAutoFit/>
          </a:bodyPr>
          <a:lstStyle/>
          <a:p>
            <a:r>
              <a:rPr lang="en-US" sz="2400" dirty="0"/>
              <a:t>Clicking </a:t>
            </a:r>
            <a:r>
              <a:rPr lang="en-US" sz="2400" b="1" dirty="0"/>
              <a:t>Show Order</a:t>
            </a:r>
            <a:r>
              <a:rPr lang="en-US" sz="2400" dirty="0"/>
              <a:t> Admin can see the order list.</a:t>
            </a:r>
          </a:p>
        </p:txBody>
      </p:sp>
    </p:spTree>
    <p:extLst>
      <p:ext uri="{BB962C8B-B14F-4D97-AF65-F5344CB8AC3E}">
        <p14:creationId xmlns:p14="http://schemas.microsoft.com/office/powerpoint/2010/main" val="26316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92152AC-B0F6-460E-A8AA-C68AB67F3050}"/>
              </a:ext>
            </a:extLst>
          </p:cNvPr>
          <p:cNvSpPr>
            <a:spLocks noGrp="1"/>
          </p:cNvSpPr>
          <p:nvPr>
            <p:ph type="sldNum" sz="quarter" idx="12"/>
          </p:nvPr>
        </p:nvSpPr>
        <p:spPr>
          <a:xfrm>
            <a:off x="11380981" y="-1"/>
            <a:ext cx="811019" cy="83958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13</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A5B0069-84E1-4CA9-9570-128B140C2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900" y="1253254"/>
            <a:ext cx="6359590" cy="5104593"/>
          </a:xfrm>
          <a:prstGeom prst="rect">
            <a:avLst/>
          </a:prstGeom>
        </p:spPr>
      </p:pic>
      <p:sp>
        <p:nvSpPr>
          <p:cNvPr id="3" name="TextBox 2">
            <a:extLst>
              <a:ext uri="{FF2B5EF4-FFF2-40B4-BE49-F238E27FC236}">
                <a16:creationId xmlns:a16="http://schemas.microsoft.com/office/drawing/2014/main" xmlns="" id="{D859FF26-235D-4127-AB9D-994AD88F3791}"/>
              </a:ext>
            </a:extLst>
          </p:cNvPr>
          <p:cNvSpPr txBox="1"/>
          <p:nvPr/>
        </p:nvSpPr>
        <p:spPr>
          <a:xfrm>
            <a:off x="982031" y="2113719"/>
            <a:ext cx="3128092" cy="1938992"/>
          </a:xfrm>
          <a:prstGeom prst="rect">
            <a:avLst/>
          </a:prstGeom>
          <a:noFill/>
        </p:spPr>
        <p:txBody>
          <a:bodyPr wrap="square" rtlCol="0">
            <a:spAutoFit/>
          </a:bodyPr>
          <a:lstStyle/>
          <a:p>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Employee</a:t>
            </a:r>
            <a:r>
              <a:rPr lang="en-GB" sz="2400" dirty="0">
                <a:solidFill>
                  <a:srgbClr val="000000"/>
                </a:solidFill>
                <a:latin typeface="Times New Roman" panose="02020603050405020304" pitchFamily="18" charset="0"/>
              </a:rPr>
              <a:t> </a:t>
            </a:r>
            <a:r>
              <a:rPr lang="en-GB" sz="2400" b="1" dirty="0">
                <a:solidFill>
                  <a:srgbClr val="000000"/>
                </a:solidFill>
                <a:latin typeface="Times New Roman" panose="02020603050405020304" pitchFamily="18" charset="0"/>
              </a:rPr>
              <a:t>Management</a:t>
            </a:r>
            <a:r>
              <a:rPr lang="en-GB" sz="2400" dirty="0">
                <a:solidFill>
                  <a:srgbClr val="000000"/>
                </a:solidFill>
                <a:latin typeface="Times New Roman" panose="02020603050405020304" pitchFamily="18" charset="0"/>
              </a:rPr>
              <a:t> the Admin will be able to </a:t>
            </a:r>
            <a:r>
              <a:rPr lang="en-GB" sz="2400" b="1" dirty="0">
                <a:solidFill>
                  <a:srgbClr val="000000"/>
                </a:solidFill>
                <a:latin typeface="Times New Roman" panose="02020603050405020304" pitchFamily="18" charset="0"/>
              </a:rPr>
              <a:t>add, update, delete </a:t>
            </a:r>
            <a:r>
              <a:rPr lang="en-GB" sz="2400" dirty="0">
                <a:solidFill>
                  <a:srgbClr val="000000"/>
                </a:solidFill>
                <a:latin typeface="Times New Roman" panose="02020603050405020304" pitchFamily="18" charset="0"/>
              </a:rPr>
              <a:t>employee information. </a:t>
            </a:r>
            <a:endParaRPr lang="en-US" sz="2400" dirty="0"/>
          </a:p>
        </p:txBody>
      </p:sp>
    </p:spTree>
    <p:extLst>
      <p:ext uri="{BB962C8B-B14F-4D97-AF65-F5344CB8AC3E}">
        <p14:creationId xmlns:p14="http://schemas.microsoft.com/office/powerpoint/2010/main" val="567722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40F551-A46F-4B3E-A7EC-DE1B6D35070B}"/>
              </a:ext>
            </a:extLst>
          </p:cNvPr>
          <p:cNvSpPr>
            <a:spLocks noGrp="1"/>
          </p:cNvSpPr>
          <p:nvPr>
            <p:ph type="sldNum" sz="quarter" idx="12"/>
          </p:nvPr>
        </p:nvSpPr>
        <p:spPr>
          <a:xfrm>
            <a:off x="11380981" y="-1"/>
            <a:ext cx="811019" cy="84455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34D6B6C-FDB3-487A-A6E2-C9FDC989B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28" y="3429000"/>
            <a:ext cx="4733567" cy="3077567"/>
          </a:xfrm>
          <a:prstGeom prst="rect">
            <a:avLst/>
          </a:prstGeom>
        </p:spPr>
      </p:pic>
      <p:pic>
        <p:nvPicPr>
          <p:cNvPr id="5" name="Picture 4">
            <a:extLst>
              <a:ext uri="{FF2B5EF4-FFF2-40B4-BE49-F238E27FC236}">
                <a16:creationId xmlns:a16="http://schemas.microsoft.com/office/drawing/2014/main" xmlns="" id="{7436B1BC-3808-42BE-928E-2D93BF643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367" y="1049295"/>
            <a:ext cx="4952470" cy="2641556"/>
          </a:xfrm>
          <a:prstGeom prst="rect">
            <a:avLst/>
          </a:prstGeom>
        </p:spPr>
      </p:pic>
      <p:sp>
        <p:nvSpPr>
          <p:cNvPr id="3" name="Speech Bubble: Oval 2">
            <a:extLst>
              <a:ext uri="{FF2B5EF4-FFF2-40B4-BE49-F238E27FC236}">
                <a16:creationId xmlns:a16="http://schemas.microsoft.com/office/drawing/2014/main" xmlns="" id="{7C6DA3FA-D00E-4CDB-9AB0-242C4AFB82D4}"/>
              </a:ext>
            </a:extLst>
          </p:cNvPr>
          <p:cNvSpPr/>
          <p:nvPr/>
        </p:nvSpPr>
        <p:spPr>
          <a:xfrm>
            <a:off x="6096000" y="3895590"/>
            <a:ext cx="3436168" cy="1970842"/>
          </a:xfrm>
          <a:prstGeom prst="wedgeEllipseCallout">
            <a:avLst>
              <a:gd name="adj1" fmla="val -20575"/>
              <a:gd name="adj2" fmla="val 61599"/>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latin typeface="Times New Roman" panose="02020603050405020304" pitchFamily="18" charset="0"/>
              </a:rPr>
              <a:t>Clicking </a:t>
            </a:r>
            <a:r>
              <a:rPr lang="en-GB" b="1" dirty="0">
                <a:solidFill>
                  <a:srgbClr val="000000"/>
                </a:solidFill>
                <a:latin typeface="Times New Roman" panose="02020603050405020304" pitchFamily="18" charset="0"/>
              </a:rPr>
              <a:t>Show Feedback, </a:t>
            </a:r>
            <a:r>
              <a:rPr lang="en-GB" dirty="0">
                <a:solidFill>
                  <a:srgbClr val="000000"/>
                </a:solidFill>
                <a:latin typeface="Times New Roman" panose="02020603050405020304" pitchFamily="18" charset="0"/>
              </a:rPr>
              <a:t>the Admin will be able to View the feedback which is claim by the Customer.</a:t>
            </a:r>
            <a:endParaRPr lang="en-US" dirty="0"/>
          </a:p>
        </p:txBody>
      </p:sp>
      <p:sp>
        <p:nvSpPr>
          <p:cNvPr id="9" name="Flowchart: Sequential Access Storage 8">
            <a:extLst>
              <a:ext uri="{FF2B5EF4-FFF2-40B4-BE49-F238E27FC236}">
                <a16:creationId xmlns:a16="http://schemas.microsoft.com/office/drawing/2014/main" xmlns="" id="{DA7132D6-DC66-4496-A06F-FC2980B06C84}"/>
              </a:ext>
            </a:extLst>
          </p:cNvPr>
          <p:cNvSpPr/>
          <p:nvPr/>
        </p:nvSpPr>
        <p:spPr>
          <a:xfrm>
            <a:off x="2946367" y="1540020"/>
            <a:ext cx="3436168" cy="1802208"/>
          </a:xfrm>
          <a:prstGeom prst="flowChartMagneticTap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latin typeface="Times New Roman" panose="02020603050405020304" pitchFamily="18" charset="0"/>
              </a:rPr>
              <a:t>Clicking </a:t>
            </a:r>
            <a:r>
              <a:rPr lang="en-GB" b="1" dirty="0">
                <a:solidFill>
                  <a:srgbClr val="000000"/>
                </a:solidFill>
                <a:latin typeface="Times New Roman" panose="02020603050405020304" pitchFamily="18" charset="0"/>
              </a:rPr>
              <a:t>Show Feedback, </a:t>
            </a:r>
            <a:r>
              <a:rPr lang="en-GB" dirty="0">
                <a:solidFill>
                  <a:srgbClr val="000000"/>
                </a:solidFill>
                <a:latin typeface="Times New Roman" panose="02020603050405020304" pitchFamily="18" charset="0"/>
              </a:rPr>
              <a:t>the Admin will be able to View the feedback which is claim by the Employee.</a:t>
            </a:r>
            <a:endParaRPr lang="en-US" dirty="0"/>
          </a:p>
        </p:txBody>
      </p:sp>
    </p:spTree>
    <p:extLst>
      <p:ext uri="{BB962C8B-B14F-4D97-AF65-F5344CB8AC3E}">
        <p14:creationId xmlns:p14="http://schemas.microsoft.com/office/powerpoint/2010/main" val="276332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5FD3F43-F225-4E87-B9BD-1965C2A11E0C}"/>
              </a:ext>
            </a:extLst>
          </p:cNvPr>
          <p:cNvSpPr>
            <a:spLocks noGrp="1"/>
          </p:cNvSpPr>
          <p:nvPr>
            <p:ph type="sldNum" sz="quarter" idx="12"/>
          </p:nvPr>
        </p:nvSpPr>
        <p:spPr>
          <a:xfrm>
            <a:off x="11330247" y="-1"/>
            <a:ext cx="861753" cy="99752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pPr/>
              <a:t>15</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CE3CDC7A-47F1-47B1-8246-FB2D325F6B25}"/>
              </a:ext>
            </a:extLst>
          </p:cNvPr>
          <p:cNvPicPr>
            <a:picLocks noChangeAspect="1"/>
          </p:cNvPicPr>
          <p:nvPr/>
        </p:nvPicPr>
        <p:blipFill>
          <a:blip r:embed="rId2"/>
          <a:stretch>
            <a:fillRect/>
          </a:stretch>
        </p:blipFill>
        <p:spPr>
          <a:xfrm>
            <a:off x="4056515" y="1512329"/>
            <a:ext cx="8135485" cy="4991797"/>
          </a:xfrm>
          <a:prstGeom prst="rect">
            <a:avLst/>
          </a:prstGeom>
        </p:spPr>
      </p:pic>
      <p:sp>
        <p:nvSpPr>
          <p:cNvPr id="3" name="TextBox 2">
            <a:extLst>
              <a:ext uri="{FF2B5EF4-FFF2-40B4-BE49-F238E27FC236}">
                <a16:creationId xmlns:a16="http://schemas.microsoft.com/office/drawing/2014/main" xmlns="" id="{0B91B24F-6FBB-4EC2-9153-6E78974F7D34}"/>
              </a:ext>
            </a:extLst>
          </p:cNvPr>
          <p:cNvSpPr txBox="1"/>
          <p:nvPr/>
        </p:nvSpPr>
        <p:spPr>
          <a:xfrm>
            <a:off x="222805" y="2487869"/>
            <a:ext cx="3184970" cy="29563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dirty="0">
                <a:solidFill>
                  <a:srgbClr val="000000"/>
                </a:solidFill>
                <a:latin typeface="Times New Roman" panose="02020603050405020304" pitchFamily="18" charset="0"/>
              </a:rPr>
              <a:t>Login successfully, The Employee can view the </a:t>
            </a:r>
            <a:r>
              <a:rPr lang="en-GB" b="1" dirty="0">
                <a:solidFill>
                  <a:srgbClr val="000000"/>
                </a:solidFill>
                <a:latin typeface="Times New Roman" panose="02020603050405020304" pitchFamily="18" charset="0"/>
              </a:rPr>
              <a:t>Billing System </a:t>
            </a:r>
            <a:r>
              <a:rPr lang="en-GB" dirty="0">
                <a:solidFill>
                  <a:srgbClr val="000000"/>
                </a:solidFill>
                <a:latin typeface="Times New Roman" panose="02020603050405020304" pitchFamily="18" charset="0"/>
              </a:rPr>
              <a:t>of the Restaurant management system.</a:t>
            </a:r>
          </a:p>
          <a:p>
            <a:pPr marL="285750" indent="-285750" algn="just">
              <a:lnSpc>
                <a:spcPct val="150000"/>
              </a:lnSpc>
              <a:buFont typeface="Arial" panose="020B0604020202020204" pitchFamily="34" charset="0"/>
              <a:buChar char="•"/>
            </a:pPr>
            <a:r>
              <a:rPr lang="en-GB" dirty="0">
                <a:solidFill>
                  <a:srgbClr val="000000"/>
                </a:solidFill>
                <a:latin typeface="Times New Roman" panose="02020603050405020304" pitchFamily="18" charset="0"/>
              </a:rPr>
              <a:t> A Employee can </a:t>
            </a:r>
            <a:r>
              <a:rPr lang="en-GB" b="1" dirty="0">
                <a:solidFill>
                  <a:srgbClr val="000000"/>
                </a:solidFill>
                <a:latin typeface="Times New Roman" panose="02020603050405020304" pitchFamily="18" charset="0"/>
              </a:rPr>
              <a:t>add &amp; view </a:t>
            </a:r>
            <a:r>
              <a:rPr lang="en-GB" dirty="0">
                <a:solidFill>
                  <a:srgbClr val="000000"/>
                </a:solidFill>
                <a:latin typeface="Times New Roman" panose="02020603050405020304" pitchFamily="18" charset="0"/>
              </a:rPr>
              <a:t>the order to the system. </a:t>
            </a:r>
            <a:endParaRPr lang="en-US" dirty="0"/>
          </a:p>
        </p:txBody>
      </p:sp>
      <p:sp>
        <p:nvSpPr>
          <p:cNvPr id="6" name="TextBox 5">
            <a:extLst>
              <a:ext uri="{FF2B5EF4-FFF2-40B4-BE49-F238E27FC236}">
                <a16:creationId xmlns:a16="http://schemas.microsoft.com/office/drawing/2014/main" xmlns="" id="{5D58CCB9-618B-4057-9399-E3438E378F1D}"/>
              </a:ext>
            </a:extLst>
          </p:cNvPr>
          <p:cNvSpPr txBox="1"/>
          <p:nvPr/>
        </p:nvSpPr>
        <p:spPr>
          <a:xfrm>
            <a:off x="222805" y="1899968"/>
            <a:ext cx="2823962"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Employee Mode</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54818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6A8CEEC-1219-4637-A58F-538065479206}"/>
              </a:ext>
            </a:extLst>
          </p:cNvPr>
          <p:cNvSpPr>
            <a:spLocks noGrp="1"/>
          </p:cNvSpPr>
          <p:nvPr>
            <p:ph type="sldNum" sz="quarter" idx="12"/>
          </p:nvPr>
        </p:nvSpPr>
        <p:spPr>
          <a:xfrm>
            <a:off x="11380981" y="-1"/>
            <a:ext cx="811019" cy="89777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17E4B425-A702-483C-A336-D21E8A54BD05}"/>
              </a:ext>
            </a:extLst>
          </p:cNvPr>
          <p:cNvPicPr>
            <a:picLocks noChangeAspect="1"/>
          </p:cNvPicPr>
          <p:nvPr/>
        </p:nvPicPr>
        <p:blipFill>
          <a:blip r:embed="rId2"/>
          <a:stretch>
            <a:fillRect/>
          </a:stretch>
        </p:blipFill>
        <p:spPr>
          <a:xfrm>
            <a:off x="5270863" y="831274"/>
            <a:ext cx="6515627" cy="5957854"/>
          </a:xfrm>
          <a:prstGeom prst="rect">
            <a:avLst/>
          </a:prstGeom>
        </p:spPr>
      </p:pic>
      <p:sp>
        <p:nvSpPr>
          <p:cNvPr id="3" name="TextBox 2">
            <a:extLst>
              <a:ext uri="{FF2B5EF4-FFF2-40B4-BE49-F238E27FC236}">
                <a16:creationId xmlns:a16="http://schemas.microsoft.com/office/drawing/2014/main" xmlns="" id="{ECFAF926-273F-411A-A46F-94A440AF8436}"/>
              </a:ext>
            </a:extLst>
          </p:cNvPr>
          <p:cNvSpPr txBox="1"/>
          <p:nvPr/>
        </p:nvSpPr>
        <p:spPr>
          <a:xfrm>
            <a:off x="701336" y="1933557"/>
            <a:ext cx="3231472"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Menu</a:t>
            </a:r>
            <a:r>
              <a:rPr lang="en-GB" sz="2400" dirty="0">
                <a:solidFill>
                  <a:srgbClr val="000000"/>
                </a:solidFill>
                <a:latin typeface="Times New Roman" panose="02020603050405020304" pitchFamily="18" charset="0"/>
              </a:rPr>
              <a:t> the Employee will be able to </a:t>
            </a:r>
            <a:r>
              <a:rPr lang="en-GB" sz="2400" b="1" dirty="0">
                <a:solidFill>
                  <a:srgbClr val="000000"/>
                </a:solidFill>
                <a:latin typeface="Times New Roman" panose="02020603050405020304" pitchFamily="18" charset="0"/>
              </a:rPr>
              <a:t>add, update, delete </a:t>
            </a:r>
            <a:r>
              <a:rPr lang="en-GB" sz="2400" dirty="0">
                <a:solidFill>
                  <a:srgbClr val="000000"/>
                </a:solidFill>
                <a:latin typeface="Times New Roman" panose="02020603050405020304" pitchFamily="18" charset="0"/>
              </a:rPr>
              <a:t>menu-list. </a:t>
            </a:r>
            <a:endParaRPr lang="en-US" sz="2400" dirty="0"/>
          </a:p>
        </p:txBody>
      </p:sp>
    </p:spTree>
    <p:extLst>
      <p:ext uri="{BB962C8B-B14F-4D97-AF65-F5344CB8AC3E}">
        <p14:creationId xmlns:p14="http://schemas.microsoft.com/office/powerpoint/2010/main" val="2965974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FB8D3B6-59D6-4EEE-9C2A-26F4C11294D3}"/>
              </a:ext>
            </a:extLst>
          </p:cNvPr>
          <p:cNvSpPr>
            <a:spLocks noGrp="1"/>
          </p:cNvSpPr>
          <p:nvPr>
            <p:ph type="sldNum" sz="quarter" idx="12"/>
          </p:nvPr>
        </p:nvSpPr>
        <p:spPr>
          <a:xfrm>
            <a:off x="11380981" y="-1"/>
            <a:ext cx="811019" cy="71489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419E09F5-FD15-4013-A838-6964AE70B7BF}"/>
              </a:ext>
            </a:extLst>
          </p:cNvPr>
          <p:cNvPicPr>
            <a:picLocks noChangeAspect="1"/>
          </p:cNvPicPr>
          <p:nvPr/>
        </p:nvPicPr>
        <p:blipFill>
          <a:blip r:embed="rId2"/>
          <a:stretch>
            <a:fillRect/>
          </a:stretch>
        </p:blipFill>
        <p:spPr>
          <a:xfrm>
            <a:off x="5152146" y="889735"/>
            <a:ext cx="7039854" cy="5530060"/>
          </a:xfrm>
          <a:prstGeom prst="rect">
            <a:avLst/>
          </a:prstGeom>
        </p:spPr>
      </p:pic>
      <p:sp>
        <p:nvSpPr>
          <p:cNvPr id="3" name="TextBox 2">
            <a:extLst>
              <a:ext uri="{FF2B5EF4-FFF2-40B4-BE49-F238E27FC236}">
                <a16:creationId xmlns:a16="http://schemas.microsoft.com/office/drawing/2014/main" xmlns="" id="{02A546B1-C572-4CA2-94C6-13C999BAF77C}"/>
              </a:ext>
            </a:extLst>
          </p:cNvPr>
          <p:cNvSpPr txBox="1"/>
          <p:nvPr/>
        </p:nvSpPr>
        <p:spPr>
          <a:xfrm>
            <a:off x="523782" y="1988598"/>
            <a:ext cx="3009531"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Feedback </a:t>
            </a:r>
            <a:r>
              <a:rPr lang="en-GB" sz="2400" dirty="0">
                <a:solidFill>
                  <a:srgbClr val="000000"/>
                </a:solidFill>
                <a:latin typeface="Times New Roman" panose="02020603050405020304" pitchFamily="18" charset="0"/>
              </a:rPr>
              <a:t>the Employee will be able to give a feedback to Admin.</a:t>
            </a:r>
            <a:endParaRPr lang="en-US" sz="2400" dirty="0"/>
          </a:p>
        </p:txBody>
      </p:sp>
    </p:spTree>
    <p:extLst>
      <p:ext uri="{BB962C8B-B14F-4D97-AF65-F5344CB8AC3E}">
        <p14:creationId xmlns:p14="http://schemas.microsoft.com/office/powerpoint/2010/main" val="423587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66D6AF0-5007-4762-A136-FE08287F5D9E}"/>
              </a:ext>
            </a:extLst>
          </p:cNvPr>
          <p:cNvSpPr>
            <a:spLocks noGrp="1"/>
          </p:cNvSpPr>
          <p:nvPr>
            <p:ph type="sldNum" sz="quarter" idx="12"/>
          </p:nvPr>
        </p:nvSpPr>
        <p:spPr>
          <a:xfrm>
            <a:off x="11380981" y="0"/>
            <a:ext cx="811019" cy="783900"/>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4F08CB3E-47A9-40BB-B3B1-DB819C7F4A26}"/>
              </a:ext>
            </a:extLst>
          </p:cNvPr>
          <p:cNvPicPr>
            <a:picLocks noChangeAspect="1"/>
          </p:cNvPicPr>
          <p:nvPr/>
        </p:nvPicPr>
        <p:blipFill>
          <a:blip r:embed="rId2"/>
          <a:stretch>
            <a:fillRect/>
          </a:stretch>
        </p:blipFill>
        <p:spPr>
          <a:xfrm>
            <a:off x="5195954" y="783900"/>
            <a:ext cx="6996046" cy="6005227"/>
          </a:xfrm>
          <a:prstGeom prst="rect">
            <a:avLst/>
          </a:prstGeom>
        </p:spPr>
      </p:pic>
      <p:sp>
        <p:nvSpPr>
          <p:cNvPr id="3" name="TextBox 2">
            <a:extLst>
              <a:ext uri="{FF2B5EF4-FFF2-40B4-BE49-F238E27FC236}">
                <a16:creationId xmlns:a16="http://schemas.microsoft.com/office/drawing/2014/main" xmlns="" id="{00F64898-0042-423C-BC08-244A26F772F0}"/>
              </a:ext>
            </a:extLst>
          </p:cNvPr>
          <p:cNvSpPr txBox="1"/>
          <p:nvPr/>
        </p:nvSpPr>
        <p:spPr>
          <a:xfrm>
            <a:off x="800752" y="2413782"/>
            <a:ext cx="2627790" cy="1200329"/>
          </a:xfrm>
          <a:prstGeom prst="rect">
            <a:avLst/>
          </a:prstGeom>
          <a:noFill/>
        </p:spPr>
        <p:txBody>
          <a:bodyPr wrap="square" rtlCol="0">
            <a:spAutoFit/>
          </a:bodyPr>
          <a:lstStyle/>
          <a:p>
            <a:pPr algn="just"/>
            <a:r>
              <a:rPr lang="en-US" sz="2400" dirty="0"/>
              <a:t>Clicking </a:t>
            </a:r>
            <a:r>
              <a:rPr lang="en-US" sz="2400" b="1" dirty="0"/>
              <a:t>Menu-List</a:t>
            </a:r>
            <a:r>
              <a:rPr lang="en-US" sz="2400" dirty="0"/>
              <a:t> Customer can see the item of Food.</a:t>
            </a:r>
          </a:p>
        </p:txBody>
      </p:sp>
      <p:sp>
        <p:nvSpPr>
          <p:cNvPr id="6" name="TextBox 5">
            <a:extLst>
              <a:ext uri="{FF2B5EF4-FFF2-40B4-BE49-F238E27FC236}">
                <a16:creationId xmlns:a16="http://schemas.microsoft.com/office/drawing/2014/main" xmlns="" id="{3DEC051B-E333-4E66-8412-BEDD3D6BF937}"/>
              </a:ext>
            </a:extLst>
          </p:cNvPr>
          <p:cNvSpPr txBox="1"/>
          <p:nvPr/>
        </p:nvSpPr>
        <p:spPr>
          <a:xfrm>
            <a:off x="800752" y="1885340"/>
            <a:ext cx="2920753"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Customer Mode</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650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21F3D15-BE79-4E12-B730-0A607E5F044F}"/>
              </a:ext>
            </a:extLst>
          </p:cNvPr>
          <p:cNvSpPr>
            <a:spLocks noGrp="1"/>
          </p:cNvSpPr>
          <p:nvPr>
            <p:ph type="sldNum" sz="quarter" idx="12"/>
          </p:nvPr>
        </p:nvSpPr>
        <p:spPr>
          <a:xfrm>
            <a:off x="11380981" y="-1"/>
            <a:ext cx="811019" cy="709233"/>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0FAD4BB-90AD-4012-9907-719810452BEF}"/>
              </a:ext>
            </a:extLst>
          </p:cNvPr>
          <p:cNvPicPr>
            <a:picLocks noChangeAspect="1"/>
          </p:cNvPicPr>
          <p:nvPr/>
        </p:nvPicPr>
        <p:blipFill>
          <a:blip r:embed="rId2"/>
          <a:stretch>
            <a:fillRect/>
          </a:stretch>
        </p:blipFill>
        <p:spPr>
          <a:xfrm>
            <a:off x="4485199" y="709233"/>
            <a:ext cx="7706801" cy="5439534"/>
          </a:xfrm>
          <a:prstGeom prst="rect">
            <a:avLst/>
          </a:prstGeom>
        </p:spPr>
      </p:pic>
      <p:sp>
        <p:nvSpPr>
          <p:cNvPr id="3" name="TextBox 2">
            <a:extLst>
              <a:ext uri="{FF2B5EF4-FFF2-40B4-BE49-F238E27FC236}">
                <a16:creationId xmlns:a16="http://schemas.microsoft.com/office/drawing/2014/main" xmlns="" id="{E4A09C7F-DFB5-4EF8-BEBE-E91B849D5BCD}"/>
              </a:ext>
            </a:extLst>
          </p:cNvPr>
          <p:cNvSpPr txBox="1"/>
          <p:nvPr/>
        </p:nvSpPr>
        <p:spPr>
          <a:xfrm>
            <a:off x="443883" y="1961964"/>
            <a:ext cx="2654423"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Feedback </a:t>
            </a:r>
            <a:r>
              <a:rPr lang="en-GB" sz="2400" dirty="0">
                <a:solidFill>
                  <a:srgbClr val="000000"/>
                </a:solidFill>
                <a:latin typeface="Times New Roman" panose="02020603050405020304" pitchFamily="18" charset="0"/>
              </a:rPr>
              <a:t>the Customer will be able to give a feedback to Admin.</a:t>
            </a:r>
            <a:endParaRPr lang="en-US" sz="2400" dirty="0"/>
          </a:p>
        </p:txBody>
      </p:sp>
    </p:spTree>
    <p:extLst>
      <p:ext uri="{BB962C8B-B14F-4D97-AF65-F5344CB8AC3E}">
        <p14:creationId xmlns:p14="http://schemas.microsoft.com/office/powerpoint/2010/main" val="202471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06E9D58-3CF9-47BF-AB9D-E3BD1046913C}"/>
              </a:ext>
            </a:extLst>
          </p:cNvPr>
          <p:cNvSpPr>
            <a:spLocks noGrp="1"/>
          </p:cNvSpPr>
          <p:nvPr>
            <p:ph type="sldNum" sz="quarter" idx="12"/>
          </p:nvPr>
        </p:nvSpPr>
        <p:spPr>
          <a:xfrm>
            <a:off x="11762287" y="81345"/>
            <a:ext cx="429713" cy="577153"/>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BF8C5EC-F453-4E65-BEA4-1662A6AD8C91}"/>
              </a:ext>
            </a:extLst>
          </p:cNvPr>
          <p:cNvSpPr txBox="1"/>
          <p:nvPr/>
        </p:nvSpPr>
        <p:spPr>
          <a:xfrm>
            <a:off x="1111127" y="1231885"/>
            <a:ext cx="5348716" cy="4553619"/>
          </a:xfrm>
          <a:prstGeom prst="rect">
            <a:avLst/>
          </a:prstGeom>
          <a:noFill/>
        </p:spPr>
        <p:txBody>
          <a:bodyPr wrap="square" rtlCol="0" anchor="ctr">
            <a:spAutoFit/>
          </a:bodyPr>
          <a:lstStyle/>
          <a:p>
            <a:pPr algn="just">
              <a:lnSpc>
                <a:spcPct val="200000"/>
              </a:lnSpc>
            </a:pPr>
            <a:r>
              <a:rPr lang="en-US" sz="2400" b="1" u="sng" dirty="0">
                <a:latin typeface="Times New Roman" panose="02020603050405020304" pitchFamily="18" charset="0"/>
                <a:cs typeface="Times New Roman" panose="02020603050405020304" pitchFamily="18" charset="0"/>
              </a:rPr>
              <a:t>Overview</a:t>
            </a:r>
            <a:r>
              <a:rPr lang="en-US" sz="2400" b="1" dirty="0">
                <a:latin typeface="Times New Roman" panose="02020603050405020304" pitchFamily="18" charset="0"/>
                <a:cs typeface="Times New Roman" panose="02020603050405020304" pitchFamily="18" charset="0"/>
              </a:rPr>
              <a:t>:</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Objectives of Project</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Benefits of Project</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Why need this system?</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Analysis</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Review </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552A5E99-1916-49BE-821A-4DFFE0DBD8A7}"/>
              </a:ext>
            </a:extLst>
          </p:cNvPr>
          <p:cNvSpPr txBox="1"/>
          <p:nvPr/>
        </p:nvSpPr>
        <p:spPr>
          <a:xfrm>
            <a:off x="6625421" y="1568018"/>
            <a:ext cx="4571830" cy="5036443"/>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 Panel</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Employee Mode</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Mode</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Site Tree</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E-R Diagram</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Dependencies</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Conclusion</a:t>
            </a:r>
          </a:p>
          <a:p>
            <a:pPr>
              <a:lnSpc>
                <a:spcPct val="200000"/>
              </a:lnSpc>
            </a:pPr>
            <a:endParaRPr lang="en-US" sz="2400" dirty="0"/>
          </a:p>
        </p:txBody>
      </p:sp>
    </p:spTree>
    <p:extLst>
      <p:ext uri="{BB962C8B-B14F-4D97-AF65-F5344CB8AC3E}">
        <p14:creationId xmlns:p14="http://schemas.microsoft.com/office/powerpoint/2010/main" val="2849472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5B39CAA-E6FF-4F05-8B98-514B82C6D109}"/>
              </a:ext>
            </a:extLst>
          </p:cNvPr>
          <p:cNvSpPr>
            <a:spLocks noGrp="1"/>
          </p:cNvSpPr>
          <p:nvPr>
            <p:ph type="sldNum" sz="quarter" idx="12"/>
          </p:nvPr>
        </p:nvSpPr>
        <p:spPr>
          <a:xfrm>
            <a:off x="11416058" y="0"/>
            <a:ext cx="775942" cy="831098"/>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0EA1ADFB-BB75-4521-9EE7-539B2DB96065}"/>
              </a:ext>
            </a:extLst>
          </p:cNvPr>
          <p:cNvSpPr txBox="1"/>
          <p:nvPr/>
        </p:nvSpPr>
        <p:spPr>
          <a:xfrm>
            <a:off x="2204649" y="1383935"/>
            <a:ext cx="6241001" cy="4550285"/>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Project Analysis</a:t>
            </a:r>
          </a:p>
          <a:p>
            <a:pPr algn="just">
              <a:lnSpc>
                <a:spcPct val="150000"/>
              </a:lnSpc>
            </a:pPr>
            <a:r>
              <a:rPr lang="en-US" sz="2400" dirty="0">
                <a:latin typeface="Times New Roman" panose="02020603050405020304" pitchFamily="18" charset="0"/>
                <a:cs typeface="Times New Roman" panose="02020603050405020304" pitchFamily="18" charset="0"/>
              </a:rPr>
              <a:t>According to our project goal we have to do following things:</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User interface (Food items, Price &amp; category)</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Admin and Employee login option.</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Bill receiving system.</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Feedback system for both Employees &amp; Customers.</a:t>
            </a:r>
          </a:p>
        </p:txBody>
      </p:sp>
    </p:spTree>
    <p:extLst>
      <p:ext uri="{BB962C8B-B14F-4D97-AF65-F5344CB8AC3E}">
        <p14:creationId xmlns:p14="http://schemas.microsoft.com/office/powerpoint/2010/main" val="3199136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868C93-4791-4488-9D82-346DE72997AA}"/>
              </a:ext>
            </a:extLst>
          </p:cNvPr>
          <p:cNvSpPr>
            <a:spLocks noGrp="1"/>
          </p:cNvSpPr>
          <p:nvPr>
            <p:ph type="sldNum" sz="quarter" idx="12"/>
          </p:nvPr>
        </p:nvSpPr>
        <p:spPr>
          <a:xfrm>
            <a:off x="11380981" y="-1"/>
            <a:ext cx="811019" cy="72320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A07EA6CF-13BC-44B0-BCA1-9D94FCB721D6}"/>
              </a:ext>
            </a:extLst>
          </p:cNvPr>
          <p:cNvSpPr txBox="1"/>
          <p:nvPr/>
        </p:nvSpPr>
        <p:spPr>
          <a:xfrm>
            <a:off x="864524" y="1315513"/>
            <a:ext cx="9809018" cy="3996287"/>
          </a:xfrm>
          <a:prstGeom prst="rect">
            <a:avLst/>
          </a:prstGeom>
          <a:noFill/>
        </p:spPr>
        <p:txBody>
          <a:bodyPr wrap="square" rtlCol="0">
            <a:spAutoFit/>
          </a:bodyPr>
          <a:lstStyle/>
          <a:p>
            <a:pPr lvl="0" algn="just">
              <a:lnSpc>
                <a:spcPct val="150000"/>
              </a:lnSpc>
            </a:pPr>
            <a:r>
              <a:rPr lang="en-US" sz="2800" b="1" u="sng" dirty="0">
                <a:latin typeface="Times New Roman" panose="02020603050405020304" pitchFamily="18" charset="0"/>
                <a:cs typeface="Times New Roman" panose="02020603050405020304" pitchFamily="18" charset="0"/>
              </a:rPr>
              <a:t>Dependencies:</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RMS is built on </a:t>
            </a:r>
            <a:r>
              <a:rPr lang="en-US" sz="2400" b="1" dirty="0">
                <a:latin typeface="Times New Roman" panose="02020603050405020304" pitchFamily="18" charset="0"/>
                <a:cs typeface="Times New Roman" panose="02020603050405020304" pitchFamily="18" charset="0"/>
              </a:rPr>
              <a:t>Python 3.10.6-amd64 </a:t>
            </a:r>
            <a:r>
              <a:rPr lang="en-US" sz="2400" dirty="0">
                <a:latin typeface="Times New Roman" panose="02020603050405020304" pitchFamily="18" charset="0"/>
                <a:cs typeface="Times New Roman" panose="02020603050405020304" pitchFamily="18" charset="0"/>
              </a:rPr>
              <a:t>&amp; </a:t>
            </a:r>
            <a:r>
              <a:rPr lang="en-US" sz="2400" b="1" dirty="0">
                <a:latin typeface="Times New Roman" panose="02020603050405020304" pitchFamily="18" charset="0"/>
                <a:cs typeface="Times New Roman" panose="02020603050405020304" pitchFamily="18" charset="0"/>
              </a:rPr>
              <a:t>Pycharm-community-2022.1.3.</a:t>
            </a:r>
            <a:r>
              <a:rPr lang="en-GB" sz="2400" b="0" i="0" u="none" strike="noStrike" baseline="0" dirty="0">
                <a:solidFill>
                  <a:srgbClr val="000000"/>
                </a:solidFill>
                <a:latin typeface="Times New Roman" panose="02020603050405020304" pitchFamily="18" charset="0"/>
              </a:rPr>
              <a:t> </a:t>
            </a:r>
          </a:p>
          <a:p>
            <a:pPr marL="342900" indent="-342900" algn="just">
              <a:lnSpc>
                <a:spcPct val="150000"/>
              </a:lnSpc>
              <a:buFont typeface="Wingdings" panose="05000000000000000000" pitchFamily="2" charset="2"/>
              <a:buChar char="Ø"/>
            </a:pPr>
            <a:r>
              <a:rPr lang="en-GB" sz="2400" b="1" i="0" u="none" strike="noStrike" baseline="0" dirty="0">
                <a:solidFill>
                  <a:srgbClr val="000000"/>
                </a:solidFill>
                <a:latin typeface="Times New Roman" panose="02020603050405020304" pitchFamily="18" charset="0"/>
              </a:rPr>
              <a:t>Xampp:</a:t>
            </a:r>
            <a:r>
              <a:rPr lang="en-GB" sz="2400" b="0" i="0" u="none" strike="noStrike" baseline="0" dirty="0">
                <a:solidFill>
                  <a:srgbClr val="000000"/>
                </a:solidFill>
                <a:latin typeface="Times New Roman" panose="02020603050405020304" pitchFamily="18" charset="0"/>
              </a:rPr>
              <a:t> The </a:t>
            </a:r>
            <a:r>
              <a:rPr lang="en-US" sz="2400" b="0" i="0" u="none" strike="noStrike" baseline="0" dirty="0">
                <a:solidFill>
                  <a:srgbClr val="000000"/>
                </a:solidFill>
                <a:latin typeface="Times New Roman" panose="02020603050405020304" pitchFamily="18" charset="0"/>
              </a:rPr>
              <a:t>Restaurant</a:t>
            </a:r>
            <a:r>
              <a:rPr lang="en-GB" sz="2400" b="0" i="0" u="none" strike="noStrike" baseline="0" dirty="0">
                <a:solidFill>
                  <a:srgbClr val="000000"/>
                </a:solidFill>
                <a:latin typeface="Times New Roman" panose="02020603050405020304" pitchFamily="18" charset="0"/>
              </a:rPr>
              <a:t> Management system (</a:t>
            </a:r>
            <a:r>
              <a:rPr lang="en-GB" sz="2400" dirty="0">
                <a:solidFill>
                  <a:srgbClr val="000000"/>
                </a:solidFill>
                <a:latin typeface="Times New Roman" panose="02020603050405020304" pitchFamily="18" charset="0"/>
              </a:rPr>
              <a:t>r</a:t>
            </a:r>
            <a:r>
              <a:rPr lang="en-GB" sz="2400" b="0" i="0" u="none" strike="noStrike" baseline="0" dirty="0">
                <a:solidFill>
                  <a:srgbClr val="000000"/>
                </a:solidFill>
                <a:latin typeface="Times New Roman" panose="02020603050405020304" pitchFamily="18" charset="0"/>
              </a:rPr>
              <a:t>ms)’s database is Store in local server. So </a:t>
            </a:r>
            <a:r>
              <a:rPr lang="en-GB" sz="2400" b="1" i="0" u="none" strike="noStrike" baseline="0" dirty="0">
                <a:solidFill>
                  <a:srgbClr val="000000"/>
                </a:solidFill>
                <a:latin typeface="Times New Roman" panose="02020603050405020304" pitchFamily="18" charset="0"/>
              </a:rPr>
              <a:t>xampp</a:t>
            </a:r>
            <a:r>
              <a:rPr lang="en-GB" sz="2400" b="0" i="0" u="none" strike="noStrike" baseline="0" dirty="0">
                <a:solidFill>
                  <a:srgbClr val="000000"/>
                </a:solidFill>
                <a:latin typeface="Times New Roman" panose="02020603050405020304" pitchFamily="18" charset="0"/>
              </a:rPr>
              <a:t> software is needed to run this project properly. </a:t>
            </a:r>
          </a:p>
          <a:p>
            <a:pPr marL="342900" indent="-342900" algn="just">
              <a:lnSpc>
                <a:spcPct val="150000"/>
              </a:lnSpc>
              <a:buFont typeface="Wingdings" panose="05000000000000000000" pitchFamily="2" charset="2"/>
              <a:buChar char="Ø"/>
            </a:pPr>
            <a:r>
              <a:rPr lang="en-GB" sz="2400" b="1" i="0" u="none" strike="noStrike" baseline="0" dirty="0" err="1">
                <a:solidFill>
                  <a:srgbClr val="000000"/>
                </a:solidFill>
                <a:latin typeface="Times New Roman" panose="02020603050405020304" pitchFamily="18" charset="0"/>
              </a:rPr>
              <a:t>Tkinter</a:t>
            </a:r>
            <a:r>
              <a:rPr lang="en-GB" sz="2400" b="1" i="0" u="none" strike="noStrike" baseline="0" dirty="0">
                <a:solidFill>
                  <a:srgbClr val="000000"/>
                </a:solidFill>
                <a:latin typeface="Times New Roman" panose="02020603050405020304" pitchFamily="18" charset="0"/>
              </a:rPr>
              <a:t>:</a:t>
            </a:r>
            <a:r>
              <a:rPr lang="en-GB" sz="2400" b="0" i="0" u="none" strike="noStrike" baseline="0" dirty="0">
                <a:solidFill>
                  <a:srgbClr val="000000"/>
                </a:solidFill>
                <a:latin typeface="Times New Roman" panose="02020603050405020304" pitchFamily="18" charset="0"/>
              </a:rPr>
              <a:t> We have used Python </a:t>
            </a:r>
            <a:r>
              <a:rPr lang="en-GB" sz="2400" b="1" i="0" u="none" strike="noStrike" baseline="0" dirty="0" err="1">
                <a:solidFill>
                  <a:srgbClr val="000000"/>
                </a:solidFill>
                <a:latin typeface="Times New Roman" panose="02020603050405020304" pitchFamily="18" charset="0"/>
              </a:rPr>
              <a:t>Tkinter</a:t>
            </a:r>
            <a:r>
              <a:rPr lang="en-GB" sz="2400" b="0" i="0" u="none" strike="noStrike" baseline="0" dirty="0">
                <a:solidFill>
                  <a:srgbClr val="000000"/>
                </a:solidFill>
                <a:latin typeface="Times New Roman" panose="02020603050405020304" pitchFamily="18" charset="0"/>
              </a:rPr>
              <a:t> Module for the User Interface. So, you must have to import the </a:t>
            </a:r>
            <a:r>
              <a:rPr lang="en-GB" sz="2400" b="1" i="0" u="none" strike="noStrike" baseline="0" dirty="0" err="1">
                <a:solidFill>
                  <a:srgbClr val="000000"/>
                </a:solidFill>
                <a:latin typeface="Times New Roman" panose="02020603050405020304" pitchFamily="18" charset="0"/>
              </a:rPr>
              <a:t>Tkinter</a:t>
            </a:r>
            <a:r>
              <a:rPr lang="en-GB" sz="2400" b="0" i="0" u="none" strike="noStrike" baseline="0" dirty="0">
                <a:solidFill>
                  <a:srgbClr val="000000"/>
                </a:solidFill>
                <a:latin typeface="Times New Roman" panose="02020603050405020304" pitchFamily="18" charset="0"/>
              </a:rPr>
              <a:t> Module for successfully executing this project.</a:t>
            </a:r>
          </a:p>
        </p:txBody>
      </p:sp>
    </p:spTree>
    <p:extLst>
      <p:ext uri="{BB962C8B-B14F-4D97-AF65-F5344CB8AC3E}">
        <p14:creationId xmlns:p14="http://schemas.microsoft.com/office/powerpoint/2010/main" val="97442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824178D-B39E-4E7B-B808-A04F2AD203D0}"/>
              </a:ext>
            </a:extLst>
          </p:cNvPr>
          <p:cNvSpPr>
            <a:spLocks noGrp="1"/>
          </p:cNvSpPr>
          <p:nvPr>
            <p:ph type="sldNum" sz="quarter" idx="12"/>
          </p:nvPr>
        </p:nvSpPr>
        <p:spPr>
          <a:xfrm>
            <a:off x="11531236" y="-1"/>
            <a:ext cx="660764" cy="80633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7242A366-E999-4FEA-947E-3D93F44856EC}"/>
              </a:ext>
            </a:extLst>
          </p:cNvPr>
          <p:cNvSpPr txBox="1"/>
          <p:nvPr/>
        </p:nvSpPr>
        <p:spPr>
          <a:xfrm>
            <a:off x="2099326" y="1821572"/>
            <a:ext cx="8691239" cy="3442289"/>
          </a:xfrm>
          <a:prstGeom prst="rect">
            <a:avLst/>
          </a:prstGeom>
          <a:noFill/>
        </p:spPr>
        <p:txBody>
          <a:bodyPr wrap="square" rtlCol="0">
            <a:spAutoFit/>
          </a:bodyPr>
          <a:lstStyle/>
          <a:p>
            <a:pPr>
              <a:lnSpc>
                <a:spcPct val="150000"/>
              </a:lnSpc>
            </a:pPr>
            <a:r>
              <a:rPr lang="en-US" sz="2800" b="1" u="sng" dirty="0">
                <a:latin typeface="Times New Roman" panose="02020603050405020304" pitchFamily="18" charset="0"/>
                <a:cs typeface="Times New Roman" panose="02020603050405020304" pitchFamily="18" charset="0"/>
              </a:rPr>
              <a:t>Conclusion</a:t>
            </a:r>
          </a:p>
          <a:p>
            <a:pPr algn="just">
              <a:lnSpc>
                <a:spcPct val="150000"/>
              </a:lnSpc>
            </a:pPr>
            <a:r>
              <a:rPr lang="en-US" sz="2400" dirty="0">
                <a:latin typeface="Times New Roman" panose="02020603050405020304" pitchFamily="18" charset="0"/>
                <a:cs typeface="Times New Roman" panose="02020603050405020304" pitchFamily="18" charset="0"/>
              </a:rPr>
              <a:t>A restaurant management system is essential for users to run their restaurant efficiently and smoothly. Users may not be at the restaurant all the times but users must have access to the data all the times and a robust restaurant management system helps users to do that.</a:t>
            </a:r>
          </a:p>
        </p:txBody>
      </p:sp>
    </p:spTree>
    <p:extLst>
      <p:ext uri="{BB962C8B-B14F-4D97-AF65-F5344CB8AC3E}">
        <p14:creationId xmlns:p14="http://schemas.microsoft.com/office/powerpoint/2010/main" val="2797341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1CCA2C0-B7CA-46F6-95F6-B878C2233AB0}"/>
              </a:ext>
            </a:extLst>
          </p:cNvPr>
          <p:cNvSpPr>
            <a:spLocks noGrp="1"/>
          </p:cNvSpPr>
          <p:nvPr>
            <p:ph type="sldNum" sz="quarter" idx="12"/>
          </p:nvPr>
        </p:nvSpPr>
        <p:spPr>
          <a:xfrm>
            <a:off x="11421687" y="-1"/>
            <a:ext cx="770313" cy="80633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60D8EE47-D8C7-4813-80BA-7601F0A42645}"/>
              </a:ext>
            </a:extLst>
          </p:cNvPr>
          <p:cNvSpPr/>
          <p:nvPr/>
        </p:nvSpPr>
        <p:spPr>
          <a:xfrm>
            <a:off x="1775534" y="2024108"/>
            <a:ext cx="8123067" cy="1938992"/>
          </a:xfrm>
          <a:prstGeom prst="rect">
            <a:avLst/>
          </a:prstGeom>
          <a:noFill/>
        </p:spPr>
        <p:txBody>
          <a:bodyPr wrap="square" lIns="91440" tIns="45720" rIns="91440" bIns="45720">
            <a:spAutoFit/>
          </a:bodyPr>
          <a:lstStyle/>
          <a:p>
            <a:pPr algn="ctr"/>
            <a:r>
              <a:rPr lang="en-US" sz="12000" b="0" cap="none" spc="0" dirty="0">
                <a:ln w="0"/>
                <a:solidFill>
                  <a:schemeClr val="accent1">
                    <a:lumMod val="50000"/>
                  </a:schemeClr>
                </a:solidFill>
                <a:effectLst>
                  <a:reflection blurRad="6350" stA="53000" endA="300" endPos="35500" dir="5400000" sy="-90000" algn="bl" rotWithShape="0"/>
                </a:effectLst>
                <a:latin typeface="Century" panose="02040604050505020304" pitchFamily="18" charset="0"/>
              </a:rPr>
              <a:t>Thank You</a:t>
            </a:r>
          </a:p>
        </p:txBody>
      </p:sp>
    </p:spTree>
    <p:extLst>
      <p:ext uri="{BB962C8B-B14F-4D97-AF65-F5344CB8AC3E}">
        <p14:creationId xmlns:p14="http://schemas.microsoft.com/office/powerpoint/2010/main" val="3007233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5E874AD-9610-4624-B4AE-6F832FA26126}"/>
              </a:ext>
            </a:extLst>
          </p:cNvPr>
          <p:cNvSpPr>
            <a:spLocks noGrp="1"/>
          </p:cNvSpPr>
          <p:nvPr>
            <p:ph type="sldNum" sz="quarter" idx="12"/>
          </p:nvPr>
        </p:nvSpPr>
        <p:spPr>
          <a:xfrm>
            <a:off x="11380981" y="-1"/>
            <a:ext cx="811019" cy="88413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3</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4FAE48AB-3BF8-4C24-830A-BBBF8C5414CD}"/>
              </a:ext>
            </a:extLst>
          </p:cNvPr>
          <p:cNvSpPr txBox="1"/>
          <p:nvPr/>
        </p:nvSpPr>
        <p:spPr>
          <a:xfrm>
            <a:off x="1221443" y="1331246"/>
            <a:ext cx="10159538" cy="4642618"/>
          </a:xfrm>
          <a:prstGeom prst="rect">
            <a:avLst/>
          </a:prstGeom>
          <a:noFill/>
        </p:spPr>
        <p:txBody>
          <a:bodyPr wrap="square" rtlCol="0">
            <a:spAutoFit/>
          </a:bodyPr>
          <a:lstStyle/>
          <a:p>
            <a:pPr>
              <a:lnSpc>
                <a:spcPct val="150000"/>
              </a:lnSpc>
            </a:pPr>
            <a:r>
              <a:rPr lang="en-US" sz="2800" b="1" u="sng" dirty="0">
                <a:latin typeface="Times New Roman" panose="02020603050405020304" pitchFamily="18" charset="0"/>
                <a:cs typeface="Times New Roman" panose="02020603050405020304" pitchFamily="18" charset="0"/>
              </a:rPr>
              <a:t>Introduction</a:t>
            </a:r>
          </a:p>
          <a:p>
            <a:pPr marL="457200" indent="-457200" algn="just">
              <a:lnSpc>
                <a:spcPct val="150000"/>
              </a:lnSpc>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About our Project:</a:t>
            </a:r>
          </a:p>
          <a:p>
            <a:pPr marL="342900" indent="-342900" algn="just">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Admin Panel : </a:t>
            </a:r>
            <a:r>
              <a:rPr lang="en-US" sz="2400" dirty="0">
                <a:latin typeface="Times New Roman" panose="02020603050405020304" pitchFamily="18" charset="0"/>
                <a:cs typeface="Times New Roman" panose="02020603050405020304" pitchFamily="18" charset="0"/>
              </a:rPr>
              <a:t>In our Project Admin can control </a:t>
            </a:r>
            <a:r>
              <a:rPr lang="en-US" sz="2400" b="1" dirty="0">
                <a:latin typeface="Times New Roman" panose="02020603050405020304" pitchFamily="18" charset="0"/>
                <a:cs typeface="Times New Roman" panose="02020603050405020304" pitchFamily="18" charset="0"/>
              </a:rPr>
              <a:t>Employee</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Management</a:t>
            </a:r>
            <a:r>
              <a:rPr lang="en-US" sz="2400" dirty="0">
                <a:latin typeface="Times New Roman" panose="02020603050405020304" pitchFamily="18" charset="0"/>
                <a:cs typeface="Times New Roman" panose="02020603050405020304" pitchFamily="18" charset="0"/>
              </a:rPr>
              <a:t> &amp; Show the </a:t>
            </a:r>
            <a:r>
              <a:rPr lang="en-US" sz="2400" b="1" dirty="0">
                <a:latin typeface="Times New Roman" panose="02020603050405020304" pitchFamily="18" charset="0"/>
                <a:cs typeface="Times New Roman" panose="02020603050405020304" pitchFamily="18" charset="0"/>
              </a:rPr>
              <a:t>Order-list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Menu-list </a:t>
            </a:r>
            <a:r>
              <a:rPr lang="en-US" sz="2400" dirty="0">
                <a:latin typeface="Times New Roman" panose="02020603050405020304" pitchFamily="18" charset="0"/>
                <a:cs typeface="Times New Roman" panose="02020603050405020304" pitchFamily="18" charset="0"/>
              </a:rPr>
              <a:t>&amp; </a:t>
            </a:r>
            <a:r>
              <a:rPr lang="en-US" sz="2400" b="1" dirty="0">
                <a:latin typeface="Times New Roman" panose="02020603050405020304" pitchFamily="18" charset="0"/>
                <a:cs typeface="Times New Roman" panose="02020603050405020304" pitchFamily="18" charset="0"/>
              </a:rPr>
              <a:t>Feedback</a:t>
            </a:r>
            <a:r>
              <a:rPr lang="en-US" sz="2400" dirty="0">
                <a:latin typeface="Times New Roman" panose="02020603050405020304" pitchFamily="18" charset="0"/>
                <a:cs typeface="Times New Roman" panose="02020603050405020304" pitchFamily="18" charset="0"/>
              </a:rPr>
              <a:t> both for </a:t>
            </a:r>
            <a:r>
              <a:rPr lang="en-US" sz="2400" b="1" dirty="0">
                <a:latin typeface="Times New Roman" panose="02020603050405020304" pitchFamily="18" charset="0"/>
                <a:cs typeface="Times New Roman" panose="02020603050405020304" pitchFamily="18" charset="0"/>
              </a:rPr>
              <a:t>Employers</a:t>
            </a:r>
            <a:r>
              <a:rPr lang="en-US" sz="2400" dirty="0">
                <a:latin typeface="Times New Roman" panose="02020603050405020304" pitchFamily="18" charset="0"/>
                <a:cs typeface="Times New Roman" panose="02020603050405020304" pitchFamily="18" charset="0"/>
              </a:rPr>
              <a:t> &amp; </a:t>
            </a:r>
            <a:r>
              <a:rPr lang="en-US" sz="2400" b="1" dirty="0">
                <a:latin typeface="Times New Roman" panose="02020603050405020304" pitchFamily="18" charset="0"/>
                <a:cs typeface="Times New Roman" panose="02020603050405020304" pitchFamily="18" charset="0"/>
              </a:rPr>
              <a:t>Customers. </a:t>
            </a:r>
          </a:p>
          <a:p>
            <a:pPr marL="342900" indent="-342900" algn="just">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Employee mode : </a:t>
            </a:r>
            <a:r>
              <a:rPr lang="en-US" sz="2400" dirty="0">
                <a:latin typeface="Times New Roman" panose="02020603050405020304" pitchFamily="18" charset="0"/>
                <a:cs typeface="Times New Roman" panose="02020603050405020304" pitchFamily="18" charset="0"/>
              </a:rPr>
              <a:t>Employee can control </a:t>
            </a:r>
            <a:r>
              <a:rPr lang="en-US" sz="2400" b="1" dirty="0">
                <a:latin typeface="Times New Roman" panose="02020603050405020304" pitchFamily="18" charset="0"/>
                <a:cs typeface="Times New Roman" panose="02020603050405020304" pitchFamily="18" charset="0"/>
              </a:rPr>
              <a:t>Billing system </a:t>
            </a:r>
            <a:r>
              <a:rPr lang="en-US" sz="2400" dirty="0">
                <a:latin typeface="Times New Roman" panose="02020603050405020304" pitchFamily="18" charset="0"/>
                <a:cs typeface="Times New Roman" panose="02020603050405020304" pitchFamily="18" charset="0"/>
              </a:rPr>
              <a:t>&amp; </a:t>
            </a:r>
            <a:r>
              <a:rPr lang="en-US" sz="2400" b="1" dirty="0">
                <a:latin typeface="Times New Roman" panose="02020603050405020304" pitchFamily="18" charset="0"/>
                <a:cs typeface="Times New Roman" panose="02020603050405020304" pitchFamily="18" charset="0"/>
              </a:rPr>
              <a:t>Menu</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Item</a:t>
            </a:r>
            <a:r>
              <a:rPr lang="en-US" sz="2400" dirty="0">
                <a:latin typeface="Times New Roman" panose="02020603050405020304" pitchFamily="18" charset="0"/>
                <a:cs typeface="Times New Roman" panose="02020603050405020304" pitchFamily="18" charset="0"/>
              </a:rPr>
              <a:t> &amp; can give </a:t>
            </a:r>
            <a:r>
              <a:rPr lang="en-US" sz="2400" b="1" dirty="0">
                <a:latin typeface="Times New Roman" panose="02020603050405020304" pitchFamily="18" charset="0"/>
                <a:cs typeface="Times New Roman" panose="02020603050405020304" pitchFamily="18" charset="0"/>
              </a:rPr>
              <a:t>Feedback</a:t>
            </a:r>
            <a:r>
              <a:rPr lang="en-US" sz="2400" dirty="0">
                <a:latin typeface="Times New Roman" panose="02020603050405020304" pitchFamily="18" charset="0"/>
                <a:cs typeface="Times New Roman" panose="02020603050405020304" pitchFamily="18" charset="0"/>
              </a:rPr>
              <a:t> .</a:t>
            </a:r>
          </a:p>
          <a:p>
            <a:pPr marL="342900" indent="-342900" algn="just">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Customer Mode : </a:t>
            </a:r>
            <a:r>
              <a:rPr lang="en-US" sz="2400" dirty="0">
                <a:latin typeface="Times New Roman" panose="02020603050405020304" pitchFamily="18" charset="0"/>
                <a:cs typeface="Times New Roman" panose="02020603050405020304" pitchFamily="18" charset="0"/>
              </a:rPr>
              <a:t>Customer can see the </a:t>
            </a:r>
            <a:r>
              <a:rPr lang="en-US" sz="2400" b="1" dirty="0">
                <a:latin typeface="Times New Roman" panose="02020603050405020304" pitchFamily="18" charset="0"/>
                <a:cs typeface="Times New Roman" panose="02020603050405020304" pitchFamily="18" charset="0"/>
              </a:rPr>
              <a:t>menu item </a:t>
            </a:r>
            <a:r>
              <a:rPr lang="en-US" sz="2400" dirty="0">
                <a:latin typeface="Times New Roman" panose="02020603050405020304" pitchFamily="18" charset="0"/>
                <a:cs typeface="Times New Roman" panose="02020603050405020304" pitchFamily="18" charset="0"/>
              </a:rPr>
              <a:t>&amp; give the </a:t>
            </a:r>
            <a:r>
              <a:rPr lang="en-US" sz="2400" b="1" dirty="0">
                <a:latin typeface="Times New Roman" panose="02020603050405020304" pitchFamily="18" charset="0"/>
                <a:cs typeface="Times New Roman" panose="02020603050405020304" pitchFamily="18" charset="0"/>
              </a:rPr>
              <a:t>Feedback</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473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A82257F-35A1-4B42-A858-48DDAED3B1C0}"/>
              </a:ext>
            </a:extLst>
          </p:cNvPr>
          <p:cNvSpPr>
            <a:spLocks noGrp="1"/>
          </p:cNvSpPr>
          <p:nvPr>
            <p:ph type="sldNum" sz="quarter" idx="12"/>
          </p:nvPr>
        </p:nvSpPr>
        <p:spPr>
          <a:xfrm>
            <a:off x="11380981" y="79881"/>
            <a:ext cx="811019" cy="576824"/>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4</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1A85689F-8FCC-431A-97CC-953E0A4C76CD}"/>
              </a:ext>
            </a:extLst>
          </p:cNvPr>
          <p:cNvSpPr txBox="1"/>
          <p:nvPr/>
        </p:nvSpPr>
        <p:spPr>
          <a:xfrm>
            <a:off x="1874773" y="1289547"/>
            <a:ext cx="8442453" cy="4551631"/>
          </a:xfrm>
          <a:prstGeom prst="rect">
            <a:avLst/>
          </a:prstGeom>
          <a:noFill/>
        </p:spPr>
        <p:txBody>
          <a:bodyPr wrap="square" rtlCol="0">
            <a:spAutoFit/>
          </a:bodyPr>
          <a:lstStyle/>
          <a:p>
            <a:pPr algn="just">
              <a:lnSpc>
                <a:spcPct val="150000"/>
              </a:lnSpc>
            </a:pPr>
            <a:r>
              <a:rPr lang="en-US" sz="2800" b="1" u="sng" dirty="0">
                <a:latin typeface="Times New Roman" panose="02020603050405020304" pitchFamily="18" charset="0"/>
                <a:cs typeface="Times New Roman" panose="02020603050405020304" pitchFamily="18" charset="0"/>
              </a:rPr>
              <a:t>Objectives of our Project</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Save time for both customer’s and restaurant management team .</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Help to run business with much more efficiently than past.</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Customer’s can see the food-list easily &amp; </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Also can understand easily what kind of food items are available in this restaurant.</a:t>
            </a:r>
          </a:p>
          <a:p>
            <a:pPr marL="342900" indent="-342900" algn="just">
              <a:lnSpc>
                <a:spcPct val="150000"/>
              </a:lnSpc>
              <a:buFont typeface="Wingdings" panose="05000000000000000000" pitchFamily="2" charset="2"/>
              <a:buChar char="q"/>
            </a:pPr>
            <a:r>
              <a:rPr lang="en-US" sz="2400" dirty="0">
                <a:latin typeface="Calisto MT" panose="02040603050505030304" pitchFamily="18" charset="0"/>
              </a:rPr>
              <a:t>Eliminate </a:t>
            </a:r>
            <a:r>
              <a:rPr lang="en-GB" sz="2400" dirty="0">
                <a:latin typeface="Calisto MT" panose="02040603050505030304" pitchFamily="18" charset="0"/>
              </a:rPr>
              <a:t>the huge storage of Physical paper data by storing data into Database.</a:t>
            </a:r>
          </a:p>
        </p:txBody>
      </p:sp>
    </p:spTree>
    <p:extLst>
      <p:ext uri="{BB962C8B-B14F-4D97-AF65-F5344CB8AC3E}">
        <p14:creationId xmlns:p14="http://schemas.microsoft.com/office/powerpoint/2010/main" val="146906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B97F44E-E38C-44F7-93B7-DD7097D4F461}"/>
              </a:ext>
            </a:extLst>
          </p:cNvPr>
          <p:cNvSpPr>
            <a:spLocks noGrp="1"/>
          </p:cNvSpPr>
          <p:nvPr>
            <p:ph type="sldNum" sz="quarter" idx="12"/>
          </p:nvPr>
        </p:nvSpPr>
        <p:spPr>
          <a:xfrm>
            <a:off x="11696007" y="69882"/>
            <a:ext cx="495993" cy="711514"/>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5</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FEEC5B02-D80D-46BF-83A8-B15A3DE1F48F}"/>
              </a:ext>
            </a:extLst>
          </p:cNvPr>
          <p:cNvSpPr txBox="1"/>
          <p:nvPr/>
        </p:nvSpPr>
        <p:spPr>
          <a:xfrm>
            <a:off x="1894873" y="1290814"/>
            <a:ext cx="8975324" cy="4550285"/>
          </a:xfrm>
          <a:prstGeom prst="rect">
            <a:avLst/>
          </a:prstGeom>
          <a:noFill/>
        </p:spPr>
        <p:txBody>
          <a:bodyPr wrap="square" rtlCol="0">
            <a:spAutoFit/>
          </a:bodyPr>
          <a:lstStyle/>
          <a:p>
            <a:pPr>
              <a:lnSpc>
                <a:spcPct val="150000"/>
              </a:lnSpc>
            </a:pPr>
            <a:r>
              <a:rPr lang="en-US" sz="2800" b="1" u="sng" dirty="0">
                <a:latin typeface="Times New Roman" panose="02020603050405020304" pitchFamily="18" charset="0"/>
                <a:cs typeface="Times New Roman" panose="02020603050405020304" pitchFamily="18" charset="0"/>
              </a:rPr>
              <a:t>Benefits of Project</a:t>
            </a:r>
          </a:p>
          <a:p>
            <a:pPr>
              <a:lnSpc>
                <a:spcPct val="150000"/>
              </a:lnSpc>
            </a:pPr>
            <a:r>
              <a:rPr lang="en-US" sz="2400" dirty="0">
                <a:latin typeface="Times New Roman" panose="02020603050405020304" pitchFamily="18" charset="0"/>
                <a:cs typeface="Times New Roman" panose="02020603050405020304" pitchFamily="18" charset="0"/>
              </a:rPr>
              <a:t>The benefits of our project are:</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Determine Profits &amp; Costs.</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Reduce the order processing time.</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Employee Satisfaction.</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Automate redundant work.</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Keep track of customer’s data.</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Safer and more secure data management.</a:t>
            </a:r>
          </a:p>
        </p:txBody>
      </p:sp>
    </p:spTree>
    <p:extLst>
      <p:ext uri="{BB962C8B-B14F-4D97-AF65-F5344CB8AC3E}">
        <p14:creationId xmlns:p14="http://schemas.microsoft.com/office/powerpoint/2010/main" val="193708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D9B10DE-AB5E-4789-8766-ECA08F9D487E}"/>
              </a:ext>
            </a:extLst>
          </p:cNvPr>
          <p:cNvSpPr>
            <a:spLocks noGrp="1"/>
          </p:cNvSpPr>
          <p:nvPr>
            <p:ph type="sldNum" sz="quarter" idx="12"/>
          </p:nvPr>
        </p:nvSpPr>
        <p:spPr>
          <a:xfrm>
            <a:off x="11662756" y="0"/>
            <a:ext cx="529244" cy="71489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6</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E4C99D4-628D-4A8A-92C1-F6DA1E209DAB}"/>
              </a:ext>
            </a:extLst>
          </p:cNvPr>
          <p:cNvSpPr txBox="1"/>
          <p:nvPr/>
        </p:nvSpPr>
        <p:spPr>
          <a:xfrm>
            <a:off x="2388093" y="1582340"/>
            <a:ext cx="7039992" cy="3693319"/>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Why we need this system?</a:t>
            </a:r>
          </a:p>
          <a:p>
            <a:pPr marL="342900" indent="-342900">
              <a:lnSpc>
                <a:spcPct val="150000"/>
              </a:lnSpc>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Misunderstanding when the customer is unaware of the food price or food category.</a:t>
            </a:r>
          </a:p>
          <a:p>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Doubt on Employee’s (from Admin’s point of view)</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a:t>
            </a:r>
            <a:r>
              <a:rPr lang="en-US" sz="2400" dirty="0">
                <a:solidFill>
                  <a:schemeClr val="accent1">
                    <a:lumMod val="75000"/>
                  </a:schemeClr>
                </a:solidFill>
                <a:latin typeface="Times New Roman" panose="02020603050405020304" pitchFamily="18" charset="0"/>
                <a:cs typeface="Times New Roman" panose="02020603050405020304" pitchFamily="18" charset="0"/>
              </a:rPr>
              <a:t>To provoke this types of problems we need this</a:t>
            </a:r>
          </a:p>
          <a:p>
            <a:r>
              <a:rPr lang="en-US" sz="2400" dirty="0">
                <a:solidFill>
                  <a:schemeClr val="accent1">
                    <a:lumMod val="75000"/>
                  </a:schemeClr>
                </a:solidFill>
                <a:latin typeface="Times New Roman" panose="02020603050405020304" pitchFamily="18" charset="0"/>
                <a:cs typeface="Times New Roman" panose="02020603050405020304" pitchFamily="18" charset="0"/>
              </a:rPr>
              <a:t>                                       system.</a:t>
            </a:r>
          </a:p>
        </p:txBody>
      </p:sp>
    </p:spTree>
    <p:extLst>
      <p:ext uri="{BB962C8B-B14F-4D97-AF65-F5344CB8AC3E}">
        <p14:creationId xmlns:p14="http://schemas.microsoft.com/office/powerpoint/2010/main" val="71125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C1B4AFA-5B1D-4F3E-B730-D617CB9739C6}"/>
              </a:ext>
            </a:extLst>
          </p:cNvPr>
          <p:cNvSpPr>
            <a:spLocks noGrp="1"/>
          </p:cNvSpPr>
          <p:nvPr>
            <p:ph type="sldNum" sz="quarter" idx="12"/>
          </p:nvPr>
        </p:nvSpPr>
        <p:spPr>
          <a:xfrm>
            <a:off x="11394960" y="0"/>
            <a:ext cx="797040" cy="534951"/>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43E287E1-6C9D-4ACB-AD0C-258232BC6FD0}"/>
              </a:ext>
            </a:extLst>
          </p:cNvPr>
          <p:cNvPicPr>
            <a:picLocks noChangeAspect="1"/>
          </p:cNvPicPr>
          <p:nvPr/>
        </p:nvPicPr>
        <p:blipFill>
          <a:blip r:embed="rId2"/>
          <a:stretch>
            <a:fillRect/>
          </a:stretch>
        </p:blipFill>
        <p:spPr>
          <a:xfrm>
            <a:off x="5455026" y="612559"/>
            <a:ext cx="5992219" cy="5142083"/>
          </a:xfrm>
          <a:prstGeom prst="rect">
            <a:avLst/>
          </a:prstGeom>
        </p:spPr>
      </p:pic>
      <p:sp>
        <p:nvSpPr>
          <p:cNvPr id="6" name="TextBox 5">
            <a:extLst>
              <a:ext uri="{FF2B5EF4-FFF2-40B4-BE49-F238E27FC236}">
                <a16:creationId xmlns:a16="http://schemas.microsoft.com/office/drawing/2014/main" xmlns="" id="{D1104B57-F276-4264-A0B4-694D4A147E1D}"/>
              </a:ext>
            </a:extLst>
          </p:cNvPr>
          <p:cNvSpPr txBox="1"/>
          <p:nvPr/>
        </p:nvSpPr>
        <p:spPr>
          <a:xfrm>
            <a:off x="6382535" y="5663370"/>
            <a:ext cx="4642339" cy="498663"/>
          </a:xfrm>
          <a:prstGeom prst="rect">
            <a:avLst/>
          </a:prstGeom>
          <a:noFill/>
        </p:spPr>
        <p:txBody>
          <a:bodyPr wrap="square">
            <a:spAutoFit/>
          </a:bodyPr>
          <a:lstStyle/>
          <a:p>
            <a:pPr algn="ctr">
              <a:lnSpc>
                <a:spcPct val="150000"/>
              </a:lnSpc>
            </a:pPr>
            <a:r>
              <a:rPr lang="en-US" sz="2000" b="1" dirty="0">
                <a:latin typeface="Times New Roman" panose="02020603050405020304" pitchFamily="18" charset="0"/>
                <a:cs typeface="Times New Roman" panose="02020603050405020304" pitchFamily="18" charset="0"/>
              </a:rPr>
              <a:t>Site Tree</a:t>
            </a:r>
          </a:p>
        </p:txBody>
      </p:sp>
      <p:sp>
        <p:nvSpPr>
          <p:cNvPr id="3" name="TextBox 2">
            <a:extLst>
              <a:ext uri="{FF2B5EF4-FFF2-40B4-BE49-F238E27FC236}">
                <a16:creationId xmlns:a16="http://schemas.microsoft.com/office/drawing/2014/main" xmlns="" id="{EA56FFFF-5025-426E-A9C5-5A79F02A27DC}"/>
              </a:ext>
            </a:extLst>
          </p:cNvPr>
          <p:cNvSpPr txBox="1"/>
          <p:nvPr/>
        </p:nvSpPr>
        <p:spPr>
          <a:xfrm>
            <a:off x="861133" y="2130640"/>
            <a:ext cx="3693111"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cs typeface="Times New Roman" panose="02020603050405020304" pitchFamily="18" charset="0"/>
              </a:rPr>
              <a:t>There are </a:t>
            </a:r>
            <a:r>
              <a:rPr lang="en-GB" sz="2400" b="1" dirty="0">
                <a:solidFill>
                  <a:srgbClr val="000000"/>
                </a:solidFill>
                <a:latin typeface="Times New Roman" panose="02020603050405020304" pitchFamily="18" charset="0"/>
                <a:cs typeface="Times New Roman" panose="02020603050405020304" pitchFamily="18" charset="0"/>
              </a:rPr>
              <a:t>three </a:t>
            </a:r>
            <a:r>
              <a:rPr lang="en-GB" sz="2400" dirty="0">
                <a:solidFill>
                  <a:srgbClr val="000000"/>
                </a:solidFill>
                <a:latin typeface="Times New Roman" panose="02020603050405020304" pitchFamily="18" charset="0"/>
                <a:cs typeface="Times New Roman" panose="02020603050405020304" pitchFamily="18" charset="0"/>
              </a:rPr>
              <a:t>characters. </a:t>
            </a:r>
          </a:p>
          <a:p>
            <a:pPr marL="342900" indent="-342900" algn="just">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Admin</a:t>
            </a:r>
            <a:r>
              <a:rPr lang="en-GB" sz="2400" dirty="0">
                <a:solidFill>
                  <a:srgbClr val="00000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Employee</a:t>
            </a:r>
            <a:r>
              <a:rPr lang="en-GB" sz="2400" dirty="0">
                <a:solidFill>
                  <a:srgbClr val="00000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Customer</a:t>
            </a:r>
            <a:r>
              <a:rPr lang="en-GB" sz="2400" dirty="0">
                <a:solidFill>
                  <a:srgbClr val="000000"/>
                </a:solidFill>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937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66F13EE-8EF3-4B6A-93AC-A2B57CE8C819}"/>
              </a:ext>
            </a:extLst>
          </p:cNvPr>
          <p:cNvSpPr>
            <a:spLocks noGrp="1"/>
          </p:cNvSpPr>
          <p:nvPr>
            <p:ph type="sldNum" sz="quarter" idx="12"/>
          </p:nvPr>
        </p:nvSpPr>
        <p:spPr>
          <a:xfrm>
            <a:off x="11380981" y="0"/>
            <a:ext cx="811019" cy="847898"/>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xmlns="" id="{0ABFDA26-AB8A-4F2A-805C-BF6DE7BBCD85}"/>
              </a:ext>
            </a:extLst>
          </p:cNvPr>
          <p:cNvPicPr>
            <a:picLocks noChangeAspect="1"/>
          </p:cNvPicPr>
          <p:nvPr/>
        </p:nvPicPr>
        <p:blipFill>
          <a:blip r:embed="rId2"/>
          <a:stretch>
            <a:fillRect/>
          </a:stretch>
        </p:blipFill>
        <p:spPr>
          <a:xfrm>
            <a:off x="2192549" y="399511"/>
            <a:ext cx="7806902" cy="6020284"/>
          </a:xfrm>
          <a:prstGeom prst="rect">
            <a:avLst/>
          </a:prstGeom>
        </p:spPr>
      </p:pic>
    </p:spTree>
    <p:extLst>
      <p:ext uri="{BB962C8B-B14F-4D97-AF65-F5344CB8AC3E}">
        <p14:creationId xmlns:p14="http://schemas.microsoft.com/office/powerpoint/2010/main" val="86351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BA0CF0A-E484-46A5-898D-E549B75D50EA}"/>
              </a:ext>
            </a:extLst>
          </p:cNvPr>
          <p:cNvSpPr>
            <a:spLocks noGrp="1"/>
          </p:cNvSpPr>
          <p:nvPr>
            <p:ph type="sldNum" sz="quarter" idx="12"/>
          </p:nvPr>
        </p:nvSpPr>
        <p:spPr>
          <a:xfrm>
            <a:off x="11380981" y="0"/>
            <a:ext cx="811019" cy="731520"/>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9</a:t>
            </a:fld>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A00BA863-D831-46A4-8D02-1725715FC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531" y="1358757"/>
            <a:ext cx="6200110" cy="4872006"/>
          </a:xfrm>
          <a:prstGeom prst="rect">
            <a:avLst/>
          </a:prstGeom>
        </p:spPr>
      </p:pic>
      <p:sp>
        <p:nvSpPr>
          <p:cNvPr id="6" name="TextBox 5">
            <a:extLst>
              <a:ext uri="{FF2B5EF4-FFF2-40B4-BE49-F238E27FC236}">
                <a16:creationId xmlns:a16="http://schemas.microsoft.com/office/drawing/2014/main" xmlns="" id="{239CC2AA-A8A7-4D55-8913-020A88DF0A1B}"/>
              </a:ext>
            </a:extLst>
          </p:cNvPr>
          <p:cNvSpPr txBox="1"/>
          <p:nvPr/>
        </p:nvSpPr>
        <p:spPr>
          <a:xfrm>
            <a:off x="426465" y="1718925"/>
            <a:ext cx="2876205"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Project Analysis:</a:t>
            </a:r>
          </a:p>
        </p:txBody>
      </p:sp>
      <p:sp>
        <p:nvSpPr>
          <p:cNvPr id="3" name="TextBox 2">
            <a:extLst>
              <a:ext uri="{FF2B5EF4-FFF2-40B4-BE49-F238E27FC236}">
                <a16:creationId xmlns:a16="http://schemas.microsoft.com/office/drawing/2014/main" xmlns="" id="{1C095287-6FD3-4D5C-B717-6CCBE69A0F21}"/>
              </a:ext>
            </a:extLst>
          </p:cNvPr>
          <p:cNvSpPr txBox="1"/>
          <p:nvPr/>
        </p:nvSpPr>
        <p:spPr>
          <a:xfrm>
            <a:off x="515874" y="2311018"/>
            <a:ext cx="3482548" cy="1200329"/>
          </a:xfrm>
          <a:prstGeom prst="rect">
            <a:avLst/>
          </a:prstGeom>
          <a:noFill/>
        </p:spPr>
        <p:txBody>
          <a:bodyPr wrap="square" rtlCol="0">
            <a:spAutoFit/>
          </a:bodyPr>
          <a:lstStyle/>
          <a:p>
            <a:pPr marL="342900" indent="-342900">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Home page </a:t>
            </a:r>
            <a:r>
              <a:rPr lang="en-GB" sz="2400" dirty="0">
                <a:solidFill>
                  <a:srgbClr val="000000"/>
                </a:solidFill>
                <a:latin typeface="Times New Roman" panose="02020603050405020304" pitchFamily="18" charset="0"/>
                <a:cs typeface="Times New Roman" panose="02020603050405020304" pitchFamily="18" charset="0"/>
              </a:rPr>
              <a:t>of Restaurant management System.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352656"/>
      </p:ext>
    </p:extLst>
  </p:cSld>
  <p:clrMapOvr>
    <a:masterClrMapping/>
  </p:clrMapOvr>
</p:sld>
</file>

<file path=ppt/theme/theme1.xml><?xml version="1.0" encoding="utf-8"?>
<a:theme xmlns:a="http://schemas.openxmlformats.org/drawingml/2006/main" name="161310-pizza-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161310-pizza-template-16x9</Template>
  <TotalTime>895</TotalTime>
  <Words>658</Words>
  <Application>Microsoft Office PowerPoint</Application>
  <PresentationFormat>Widescreen</PresentationFormat>
  <Paragraphs>104</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Algerian</vt:lpstr>
      <vt:lpstr>Arial</vt:lpstr>
      <vt:lpstr>Arial Rounded MT Bold</vt:lpstr>
      <vt:lpstr>Calibri</vt:lpstr>
      <vt:lpstr>Calisto MT</vt:lpstr>
      <vt:lpstr>Century</vt:lpstr>
      <vt:lpstr>Courier New</vt:lpstr>
      <vt:lpstr>Times New Roman</vt:lpstr>
      <vt:lpstr>Wingdings</vt:lpstr>
      <vt:lpstr>161310-pizza-template-16x9</vt:lpstr>
      <vt:lpstr>Uzain’s Restaurant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Rifa Tamanna</dc:creator>
  <cp:lastModifiedBy>hp</cp:lastModifiedBy>
  <cp:revision>225</cp:revision>
  <dcterms:created xsi:type="dcterms:W3CDTF">2022-08-18T09:19:18Z</dcterms:created>
  <dcterms:modified xsi:type="dcterms:W3CDTF">2022-09-11T23:12:48Z</dcterms:modified>
</cp:coreProperties>
</file>